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4"/>
  </p:notesMasterIdLst>
  <p:sldIdLst>
    <p:sldId id="256" r:id="rId2"/>
    <p:sldId id="259" r:id="rId3"/>
    <p:sldId id="260" r:id="rId4"/>
    <p:sldId id="263" r:id="rId5"/>
    <p:sldId id="267" r:id="rId6"/>
    <p:sldId id="276" r:id="rId7"/>
    <p:sldId id="270" r:id="rId8"/>
    <p:sldId id="275" r:id="rId9"/>
    <p:sldId id="285" r:id="rId10"/>
    <p:sldId id="269" r:id="rId11"/>
    <p:sldId id="286" r:id="rId12"/>
    <p:sldId id="289"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Open Sans" panose="020B0606030504020204" pitchFamily="34" charset="0"/>
      <p:regular r:id="rId19"/>
      <p:bold r:id="rId20"/>
      <p:italic r:id="rId21"/>
      <p:boldItalic r:id="rId22"/>
    </p:embeddedFont>
    <p:embeddedFont>
      <p:font typeface="Overpass Black" panose="020B0604020202020204" charset="0"/>
      <p:bold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ובל נקש" initials="שנ" lastIdx="1" clrIdx="0">
    <p:extLst>
      <p:ext uri="{19B8F6BF-5375-455C-9EA6-DF929625EA0E}">
        <p15:presenceInfo xmlns:p15="http://schemas.microsoft.com/office/powerpoint/2012/main" userId="dc15407d2bb980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86C4CA-B21E-4961-994A-352E60905811}">
  <a:tblStyle styleId="{AC86C4CA-B21E-4961-994A-352E609058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6" autoAdjust="0"/>
    <p:restoredTop sz="94660"/>
  </p:normalViewPr>
  <p:slideViewPr>
    <p:cSldViewPr snapToGrid="0">
      <p:cViewPr varScale="1">
        <p:scale>
          <a:sx n="105" d="100"/>
          <a:sy n="105" d="100"/>
        </p:scale>
        <p:origin x="3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1"/>
        <p:cNvGrpSpPr/>
        <p:nvPr/>
      </p:nvGrpSpPr>
      <p:grpSpPr>
        <a:xfrm>
          <a:off x="0" y="0"/>
          <a:ext cx="0" cy="0"/>
          <a:chOff x="0" y="0"/>
          <a:chExt cx="0" cy="0"/>
        </a:xfrm>
      </p:grpSpPr>
      <p:sp>
        <p:nvSpPr>
          <p:cNvPr id="3122" name="Google Shape;3122;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3" name="Google Shape;3123;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a1fb274c5c_2_25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a1fb274c5c_2_25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a7274a1822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a7274a1822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a7274a1822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9" name="Google Shape;2609;ga7274a1822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a7274a1822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a7274a1822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0" r:id="rId4"/>
    <p:sldLayoutId id="2147483662" r:id="rId5"/>
    <p:sldLayoutId id="2147483663" r:id="rId6"/>
    <p:sldLayoutId id="2147483665" r:id="rId7"/>
    <p:sldLayoutId id="2147483667" r:id="rId8"/>
    <p:sldLayoutId id="2147483671" r:id="rId9"/>
    <p:sldLayoutId id="2147483675" r:id="rId10"/>
    <p:sldLayoutId id="2147483677" r:id="rId11"/>
    <p:sldLayoutId id="2147483678" r:id="rId12"/>
    <p:sldLayoutId id="2147483679" r:id="rId13"/>
    <p:sldLayoutId id="2147483680" r:id="rId14"/>
    <p:sldLayoutId id="214748368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hyperlink" Target="https://drive.google.com/drive/folders/1ItCNgSBd47rT6xJ1mnzJ0klifXXVIFP1"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hyperlink" Target="https://www.gov.il/he/departments/guides/water_pollution" TargetMode="Externa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hyperlink" Target="https://aqualink.co.il/%D7%A4%D7%99%D7%9C%D7%98%D7%A8-%D7%9E%D7%99%D7%9D/" TargetMode="External"/><Relationship Id="rId2" Type="http://schemas.openxmlformats.org/officeDocument/2006/relationships/notesSlide" Target="../notesSlides/notesSlide12.xml"/><Relationship Id="rId16" Type="http://schemas.openxmlformats.org/officeDocument/2006/relationships/hyperlink" Target="https://github.com/yuryyu/SmartHome.git" TargetMode="External"/><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hyperlink" Target="http://www.hivemq.com/demos/websocket-client" TargetMode="External"/><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0" y="290385"/>
            <a:ext cx="5527099" cy="4562724"/>
          </a:xfrm>
          <a:prstGeom prst="rect">
            <a:avLst/>
          </a:prstGeom>
          <a:noFill/>
          <a:ln>
            <a:noFill/>
          </a:ln>
        </p:spPr>
      </p:pic>
      <p:sp>
        <p:nvSpPr>
          <p:cNvPr id="2128" name="Google Shape;2128;p38"/>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a:t>
            </a:r>
            <a:r>
              <a:rPr lang="en" dirty="0"/>
              <a:t>mart </a:t>
            </a:r>
            <a:r>
              <a:rPr lang="en-US" dirty="0"/>
              <a:t>W</a:t>
            </a:r>
            <a:r>
              <a:rPr lang="en"/>
              <a:t>ater Filter </a:t>
            </a:r>
            <a:r>
              <a:rPr lang="en" dirty="0"/>
              <a:t>A</a:t>
            </a:r>
            <a:r>
              <a:rPr lang="en"/>
              <a:t>lert</a:t>
            </a:r>
            <a:endParaRPr dirty="0"/>
          </a:p>
        </p:txBody>
      </p:sp>
      <p:sp>
        <p:nvSpPr>
          <p:cNvPr id="2129" name="Google Shape;2129;p38"/>
          <p:cNvSpPr txBox="1">
            <a:spLocks noGrp="1"/>
          </p:cNvSpPr>
          <p:nvPr>
            <p:ph type="subTitle" idx="1"/>
          </p:nvPr>
        </p:nvSpPr>
        <p:spPr>
          <a:xfrm>
            <a:off x="720000" y="3515987"/>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t>
            </a:r>
            <a:r>
              <a:rPr lang="en" dirty="0"/>
              <a:t>uy Shafir – 315941799</a:t>
            </a:r>
          </a:p>
          <a:p>
            <a:pPr marL="0" lvl="0" indent="0" algn="ctr" rtl="0">
              <a:spcBef>
                <a:spcPts val="0"/>
              </a:spcBef>
              <a:spcAft>
                <a:spcPts val="0"/>
              </a:spcAft>
              <a:buNone/>
            </a:pPr>
            <a:r>
              <a:rPr lang="en" dirty="0"/>
              <a:t>Adi Gre</a:t>
            </a:r>
            <a:r>
              <a:rPr lang="en-US" dirty="0"/>
              <a:t>d</a:t>
            </a:r>
            <a:r>
              <a:rPr lang="en" dirty="0"/>
              <a:t>i –</a:t>
            </a:r>
            <a:r>
              <a:rPr lang="he-IL" dirty="0"/>
              <a:t> 316063353</a:t>
            </a:r>
            <a:r>
              <a:rPr lang="en" dirty="0"/>
              <a:t> </a:t>
            </a:r>
          </a:p>
          <a:p>
            <a:pPr marL="0" lvl="0" indent="0" algn="ctr" rtl="0">
              <a:spcBef>
                <a:spcPts val="0"/>
              </a:spcBef>
              <a:spcAft>
                <a:spcPts val="0"/>
              </a:spcAft>
              <a:buNone/>
            </a:pPr>
            <a:r>
              <a:rPr lang="en" dirty="0"/>
              <a:t>Shoval Nakash - 207207838</a:t>
            </a:r>
          </a:p>
          <a:p>
            <a:pPr marL="0" lvl="0" indent="0" algn="ctr" rtl="0">
              <a:spcBef>
                <a:spcPts val="0"/>
              </a:spcBef>
              <a:spcAft>
                <a:spcPts val="0"/>
              </a:spcAft>
              <a:buNone/>
            </a:pP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נושאים נוספים</a:t>
            </a:r>
            <a:endParaRPr dirty="0">
              <a:latin typeface="Calibri" panose="020F0502020204030204" pitchFamily="34" charset="0"/>
              <a:cs typeface="Calibri" panose="020F0502020204030204" pitchFamily="34" charset="0"/>
            </a:endParaRPr>
          </a:p>
        </p:txBody>
      </p:sp>
      <p:pic>
        <p:nvPicPr>
          <p:cNvPr id="2397" name="Google Shape;2397;p51"/>
          <p:cNvPicPr preferRelativeResize="0"/>
          <p:nvPr/>
        </p:nvPicPr>
        <p:blipFill>
          <a:blip r:embed="rId3">
            <a:alphaModFix amt="52000"/>
          </a:blip>
          <a:stretch>
            <a:fillRect/>
          </a:stretch>
        </p:blipFill>
        <p:spPr>
          <a:xfrm rot="-531200" flipH="1">
            <a:off x="4979153" y="1307574"/>
            <a:ext cx="2616201" cy="712650"/>
          </a:xfrm>
          <a:prstGeom prst="rect">
            <a:avLst/>
          </a:prstGeom>
          <a:noFill/>
          <a:ln>
            <a:noFill/>
          </a:ln>
        </p:spPr>
      </p:pic>
      <p:pic>
        <p:nvPicPr>
          <p:cNvPr id="2398" name="Google Shape;2398;p51"/>
          <p:cNvPicPr preferRelativeResize="0"/>
          <p:nvPr/>
        </p:nvPicPr>
        <p:blipFill>
          <a:blip r:embed="rId4">
            <a:alphaModFix amt="52000"/>
          </a:blip>
          <a:stretch>
            <a:fillRect/>
          </a:stretch>
        </p:blipFill>
        <p:spPr>
          <a:xfrm rot="-531200" flipH="1">
            <a:off x="1560510" y="1307574"/>
            <a:ext cx="2616201" cy="712650"/>
          </a:xfrm>
          <a:prstGeom prst="rect">
            <a:avLst/>
          </a:prstGeom>
          <a:noFill/>
          <a:ln>
            <a:noFill/>
          </a:ln>
        </p:spPr>
      </p:pic>
      <p:pic>
        <p:nvPicPr>
          <p:cNvPr id="2399" name="Google Shape;2399;p51"/>
          <p:cNvPicPr preferRelativeResize="0"/>
          <p:nvPr/>
        </p:nvPicPr>
        <p:blipFill>
          <a:blip r:embed="rId5">
            <a:alphaModFix amt="52000"/>
          </a:blip>
          <a:stretch>
            <a:fillRect/>
          </a:stretch>
        </p:blipFill>
        <p:spPr>
          <a:xfrm rot="-531200" flipH="1">
            <a:off x="1560510" y="2911932"/>
            <a:ext cx="2616201" cy="712650"/>
          </a:xfrm>
          <a:prstGeom prst="rect">
            <a:avLst/>
          </a:prstGeom>
          <a:noFill/>
          <a:ln>
            <a:noFill/>
          </a:ln>
        </p:spPr>
      </p:pic>
      <p:pic>
        <p:nvPicPr>
          <p:cNvPr id="2400" name="Google Shape;2400;p51"/>
          <p:cNvPicPr preferRelativeResize="0"/>
          <p:nvPr/>
        </p:nvPicPr>
        <p:blipFill>
          <a:blip r:embed="rId6">
            <a:alphaModFix amt="52000"/>
          </a:blip>
          <a:stretch>
            <a:fillRect/>
          </a:stretch>
        </p:blipFill>
        <p:spPr>
          <a:xfrm rot="-460491" flipH="1">
            <a:off x="4975767" y="2911932"/>
            <a:ext cx="2616199" cy="712650"/>
          </a:xfrm>
          <a:prstGeom prst="rect">
            <a:avLst/>
          </a:prstGeom>
          <a:noFill/>
          <a:ln>
            <a:noFill/>
          </a:ln>
        </p:spPr>
      </p:pic>
      <p:sp>
        <p:nvSpPr>
          <p:cNvPr id="2401" name="Google Shape;2401;p5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b="1" dirty="0">
                <a:latin typeface="Calibri" panose="020F0502020204030204" pitchFamily="34" charset="0"/>
                <a:cs typeface="Calibri" panose="020F0502020204030204" pitchFamily="34" charset="0"/>
              </a:rPr>
              <a:t>בדיקות תקשורת</a:t>
            </a:r>
            <a:endParaRPr b="1" dirty="0">
              <a:latin typeface="Calibri" panose="020F0502020204030204" pitchFamily="34" charset="0"/>
              <a:cs typeface="Calibri" panose="020F0502020204030204" pitchFamily="34" charset="0"/>
            </a:endParaRPr>
          </a:p>
        </p:txBody>
      </p:sp>
      <p:sp>
        <p:nvSpPr>
          <p:cNvPr id="2402" name="Google Shape;2402;p5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latin typeface="Calibri" panose="020F0502020204030204" pitchFamily="34" charset="0"/>
                <a:cs typeface="Calibri" panose="020F0502020204030204" pitchFamily="34" charset="0"/>
              </a:rPr>
              <a:t>נדרש לבחון את המערכת בהתאמה לכל ברי המים והתקשורת עימם</a:t>
            </a:r>
            <a:endParaRPr dirty="0">
              <a:latin typeface="Calibri" panose="020F0502020204030204" pitchFamily="34" charset="0"/>
              <a:cs typeface="Calibri" panose="020F0502020204030204" pitchFamily="34" charset="0"/>
            </a:endParaRPr>
          </a:p>
        </p:txBody>
      </p:sp>
      <p:sp>
        <p:nvSpPr>
          <p:cNvPr id="2403" name="Google Shape;2403;p51"/>
          <p:cNvSpPr txBox="1">
            <a:spLocks noGrp="1"/>
          </p:cNvSpPr>
          <p:nvPr>
            <p:ph type="title" idx="2"/>
          </p:nvPr>
        </p:nvSpPr>
        <p:spPr>
          <a:xfrm flipH="1">
            <a:off x="4349117" y="1400049"/>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b="1" dirty="0">
                <a:latin typeface="Calibri" panose="020F0502020204030204" pitchFamily="34" charset="0"/>
                <a:cs typeface="Calibri" panose="020F0502020204030204" pitchFamily="34" charset="0"/>
              </a:rPr>
              <a:t>אבטחה</a:t>
            </a:r>
            <a:endParaRPr b="1" dirty="0">
              <a:latin typeface="Calibri" panose="020F0502020204030204" pitchFamily="34" charset="0"/>
              <a:cs typeface="Calibri" panose="020F0502020204030204" pitchFamily="34" charset="0"/>
            </a:endParaRPr>
          </a:p>
        </p:txBody>
      </p:sp>
      <p:sp>
        <p:nvSpPr>
          <p:cNvPr id="2404" name="Google Shape;2404;p5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p>
            <a:pPr marL="0" lvl="0" indent="0" rtl="1">
              <a:spcBef>
                <a:spcPts val="0"/>
              </a:spcBef>
              <a:spcAft>
                <a:spcPts val="1600"/>
              </a:spcAft>
              <a:buNone/>
            </a:pPr>
            <a:r>
              <a:rPr lang="he-IL" dirty="0">
                <a:latin typeface="Calibri" panose="020F0502020204030204" pitchFamily="34" charset="0"/>
                <a:cs typeface="Calibri" panose="020F0502020204030204" pitchFamily="34" charset="0"/>
              </a:rPr>
              <a:t>נדרש לבחון את אבטחת המסרים העוברים ברשת דרך ה</a:t>
            </a:r>
            <a:r>
              <a:rPr lang="en-US" dirty="0">
                <a:latin typeface="Calibri" panose="020F0502020204030204" pitchFamily="34" charset="0"/>
                <a:cs typeface="Calibri" panose="020F0502020204030204" pitchFamily="34" charset="0"/>
              </a:rPr>
              <a:t>MQTT</a:t>
            </a:r>
            <a:r>
              <a:rPr lang="he-IL" dirty="0">
                <a:latin typeface="Calibri" panose="020F0502020204030204" pitchFamily="34" charset="0"/>
                <a:cs typeface="Calibri" panose="020F0502020204030204" pitchFamily="34" charset="0"/>
              </a:rPr>
              <a:t> וכיצד ניתן לאבטח ככול שניתן</a:t>
            </a:r>
            <a:endParaRPr dirty="0">
              <a:latin typeface="Calibri" panose="020F0502020204030204" pitchFamily="34" charset="0"/>
              <a:cs typeface="Calibri" panose="020F0502020204030204" pitchFamily="34" charset="0"/>
            </a:endParaRPr>
          </a:p>
        </p:txBody>
      </p:sp>
      <p:sp>
        <p:nvSpPr>
          <p:cNvPr id="2405" name="Google Shape;2405;p5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b="1" dirty="0">
                <a:latin typeface="Calibri" panose="020F0502020204030204" pitchFamily="34" charset="0"/>
                <a:cs typeface="Calibri" panose="020F0502020204030204" pitchFamily="34" charset="0"/>
              </a:rPr>
              <a:t> הצעה להזמנה אוטומטית</a:t>
            </a:r>
            <a:endParaRPr b="1" dirty="0">
              <a:latin typeface="Calibri" panose="020F0502020204030204" pitchFamily="34" charset="0"/>
              <a:cs typeface="Calibri" panose="020F0502020204030204" pitchFamily="34" charset="0"/>
            </a:endParaRPr>
          </a:p>
        </p:txBody>
      </p:sp>
      <p:sp>
        <p:nvSpPr>
          <p:cNvPr id="2406" name="Google Shape;2406;p51"/>
          <p:cNvSpPr txBox="1">
            <a:spLocks noGrp="1"/>
          </p:cNvSpPr>
          <p:nvPr>
            <p:ph type="subTitle" idx="5"/>
          </p:nvPr>
        </p:nvSpPr>
        <p:spPr>
          <a:xfrm>
            <a:off x="1698617" y="3619626"/>
            <a:ext cx="2776533" cy="91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he-IL" dirty="0">
                <a:latin typeface="Calibri" panose="020F0502020204030204" pitchFamily="34" charset="0"/>
                <a:cs typeface="Calibri" panose="020F0502020204030204" pitchFamily="34" charset="0"/>
              </a:rPr>
              <a:t>נדרש לבחון האם אפשר להקל עוד יותר על המשתמש </a:t>
            </a:r>
            <a:r>
              <a:rPr lang="he-IL" dirty="0" err="1">
                <a:latin typeface="Calibri" panose="020F0502020204030204" pitchFamily="34" charset="0"/>
                <a:cs typeface="Calibri" panose="020F0502020204030204" pitchFamily="34" charset="0"/>
              </a:rPr>
              <a:t>וכ</a:t>
            </a:r>
            <a:r>
              <a:rPr lang="he-IL" dirty="0">
                <a:latin typeface="Calibri" panose="020F0502020204030204" pitchFamily="34" charset="0"/>
                <a:cs typeface="Calibri" panose="020F0502020204030204" pitchFamily="34" charset="0"/>
              </a:rPr>
              <a:t>-שבועיים לפני הצורך להזמין פילטר חדש, תינתן אפשרות לבצע הזמנה דרך האפליקציה</a:t>
            </a:r>
            <a:endParaRPr dirty="0">
              <a:latin typeface="Calibri" panose="020F0502020204030204" pitchFamily="34" charset="0"/>
              <a:cs typeface="Calibri" panose="020F0502020204030204" pitchFamily="34" charset="0"/>
            </a:endParaRPr>
          </a:p>
        </p:txBody>
      </p:sp>
      <p:sp>
        <p:nvSpPr>
          <p:cNvPr id="2407" name="Google Shape;2407;p51"/>
          <p:cNvSpPr txBox="1">
            <a:spLocks noGrp="1"/>
          </p:cNvSpPr>
          <p:nvPr>
            <p:ph type="title" idx="6"/>
          </p:nvPr>
        </p:nvSpPr>
        <p:spPr>
          <a:xfrm flipH="1">
            <a:off x="4562628" y="2991432"/>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b="1" dirty="0">
                <a:latin typeface="Calibri" panose="020F0502020204030204" pitchFamily="34" charset="0"/>
                <a:cs typeface="Calibri" panose="020F0502020204030204" pitchFamily="34" charset="0"/>
              </a:rPr>
              <a:t>בדיקות התקנה</a:t>
            </a:r>
            <a:endParaRPr b="1" dirty="0">
              <a:latin typeface="Calibri" panose="020F0502020204030204" pitchFamily="34" charset="0"/>
              <a:cs typeface="Calibri" panose="020F0502020204030204" pitchFamily="34" charset="0"/>
            </a:endParaRPr>
          </a:p>
        </p:txBody>
      </p:sp>
      <p:sp>
        <p:nvSpPr>
          <p:cNvPr id="2408" name="Google Shape;2408;p5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p>
            <a:pPr marL="0" lvl="0" indent="0" rtl="1">
              <a:spcBef>
                <a:spcPts val="0"/>
              </a:spcBef>
              <a:spcAft>
                <a:spcPts val="1600"/>
              </a:spcAft>
              <a:buNone/>
            </a:pPr>
            <a:r>
              <a:rPr lang="he-IL" dirty="0">
                <a:latin typeface="Calibri" panose="020F0502020204030204" pitchFamily="34" charset="0"/>
                <a:cs typeface="Calibri" panose="020F0502020204030204" pitchFamily="34" charset="0"/>
              </a:rPr>
              <a:t>נדרש לבחון את אפשרות התקנת המערכת באופן עצמאי על ידי המשתמש על מנת להוזיל עלויות</a:t>
            </a:r>
            <a:endParaRPr dirty="0">
              <a:latin typeface="Calibri" panose="020F0502020204030204" pitchFamily="34" charset="0"/>
              <a:cs typeface="Calibri" panose="020F0502020204030204" pitchFamily="34" charset="0"/>
            </a:endParaRPr>
          </a:p>
        </p:txBody>
      </p:sp>
      <p:grpSp>
        <p:nvGrpSpPr>
          <p:cNvPr id="2409" name="Google Shape;2409;p51"/>
          <p:cNvGrpSpPr/>
          <p:nvPr/>
        </p:nvGrpSpPr>
        <p:grpSpPr>
          <a:xfrm>
            <a:off x="992746" y="1449412"/>
            <a:ext cx="343825" cy="428975"/>
            <a:chOff x="1541450" y="2026250"/>
            <a:chExt cx="343825" cy="428975"/>
          </a:xfrm>
        </p:grpSpPr>
        <p:sp>
          <p:nvSpPr>
            <p:cNvPr id="2410" name="Google Shape;2410;p51"/>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51"/>
          <p:cNvGrpSpPr/>
          <p:nvPr/>
        </p:nvGrpSpPr>
        <p:grpSpPr>
          <a:xfrm>
            <a:off x="7716247" y="1449287"/>
            <a:ext cx="441600" cy="429100"/>
            <a:chOff x="231725" y="3046400"/>
            <a:chExt cx="441600" cy="429100"/>
          </a:xfrm>
        </p:grpSpPr>
        <p:sp>
          <p:nvSpPr>
            <p:cNvPr id="2413" name="Google Shape;2413;p51"/>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51"/>
          <p:cNvGrpSpPr/>
          <p:nvPr/>
        </p:nvGrpSpPr>
        <p:grpSpPr>
          <a:xfrm>
            <a:off x="7745922" y="3053657"/>
            <a:ext cx="411925" cy="429200"/>
            <a:chOff x="246563" y="2142550"/>
            <a:chExt cx="411925" cy="429200"/>
          </a:xfrm>
        </p:grpSpPr>
        <p:sp>
          <p:nvSpPr>
            <p:cNvPr id="2416" name="Google Shape;2416;p51"/>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1"/>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51"/>
          <p:cNvGrpSpPr/>
          <p:nvPr/>
        </p:nvGrpSpPr>
        <p:grpSpPr>
          <a:xfrm>
            <a:off x="989783" y="3053369"/>
            <a:ext cx="349750" cy="429775"/>
            <a:chOff x="6084025" y="3045825"/>
            <a:chExt cx="349750" cy="429775"/>
          </a:xfrm>
        </p:grpSpPr>
        <p:sp>
          <p:nvSpPr>
            <p:cNvPr id="2428" name="Google Shape;2428;p51"/>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9" name="Google Shape;2429;p51"/>
            <p:cNvGrpSpPr/>
            <p:nvPr/>
          </p:nvGrpSpPr>
          <p:grpSpPr>
            <a:xfrm>
              <a:off x="6132050" y="3045825"/>
              <a:ext cx="301725" cy="429775"/>
              <a:chOff x="6132050" y="3045825"/>
              <a:chExt cx="301725" cy="429775"/>
            </a:xfrm>
          </p:grpSpPr>
          <p:sp>
            <p:nvSpPr>
              <p:cNvPr id="2430" name="Google Shape;2430;p51"/>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1"/>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51"/>
              <p:cNvGrpSpPr/>
              <p:nvPr/>
            </p:nvGrpSpPr>
            <p:grpSpPr>
              <a:xfrm>
                <a:off x="6132050" y="3045825"/>
                <a:ext cx="263950" cy="429775"/>
                <a:chOff x="6132050" y="3045825"/>
                <a:chExt cx="263950" cy="429775"/>
              </a:xfrm>
            </p:grpSpPr>
            <p:sp>
              <p:nvSpPr>
                <p:cNvPr id="2433" name="Google Shape;2433;p51"/>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1"/>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1"/>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1"/>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51"/>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grpSp>
        <p:nvGrpSpPr>
          <p:cNvPr id="3126" name="Google Shape;3126;p68"/>
          <p:cNvGrpSpPr/>
          <p:nvPr/>
        </p:nvGrpSpPr>
        <p:grpSpPr>
          <a:xfrm>
            <a:off x="4253033" y="1689870"/>
            <a:ext cx="2506601" cy="1909097"/>
            <a:chOff x="3578510" y="1419647"/>
            <a:chExt cx="4021500" cy="3062887"/>
          </a:xfrm>
        </p:grpSpPr>
        <p:sp>
          <p:nvSpPr>
            <p:cNvPr id="3127" name="Google Shape;3127;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3130" name="Google Shape;3130;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3131" name="Google Shape;3131;p68"/>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GitHub</a:t>
            </a:r>
            <a:endParaRPr dirty="0"/>
          </a:p>
        </p:txBody>
      </p:sp>
      <p:sp>
        <p:nvSpPr>
          <p:cNvPr id="3132" name="Google Shape;3132;p68"/>
          <p:cNvSpPr/>
          <p:nvPr/>
        </p:nvSpPr>
        <p:spPr>
          <a:xfrm>
            <a:off x="7029200" y="1452400"/>
            <a:ext cx="1086023" cy="216559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3133" name="Google Shape;3133;p68"/>
          <p:cNvPicPr preferRelativeResize="0"/>
          <p:nvPr/>
        </p:nvPicPr>
        <p:blipFill rotWithShape="1">
          <a:blip r:embed="rId3">
            <a:alphaModFix/>
          </a:blip>
          <a:srcRect l="13546" r="13583" b="4834"/>
          <a:stretch/>
        </p:blipFill>
        <p:spPr>
          <a:xfrm>
            <a:off x="4348225" y="1778403"/>
            <a:ext cx="2323550" cy="1407875"/>
          </a:xfrm>
          <a:prstGeom prst="rect">
            <a:avLst/>
          </a:prstGeom>
          <a:noFill/>
          <a:ln w="28575" cap="flat" cmpd="sng">
            <a:solidFill>
              <a:schemeClr val="dk2"/>
            </a:solidFill>
            <a:prstDash val="solid"/>
            <a:round/>
            <a:headEnd type="none" w="sm" len="sm"/>
            <a:tailEnd type="none" w="sm" len="sm"/>
          </a:ln>
        </p:spPr>
      </p:pic>
      <p:pic>
        <p:nvPicPr>
          <p:cNvPr id="3134" name="Google Shape;3134;p68"/>
          <p:cNvPicPr preferRelativeResize="0"/>
          <p:nvPr/>
        </p:nvPicPr>
        <p:blipFill rotWithShape="1">
          <a:blip r:embed="rId4">
            <a:alphaModFix/>
          </a:blip>
          <a:srcRect l="3630" t="748" r="3527" b="3272"/>
          <a:stretch/>
        </p:blipFill>
        <p:spPr>
          <a:xfrm>
            <a:off x="7068672" y="1631137"/>
            <a:ext cx="1008337" cy="1801844"/>
          </a:xfrm>
          <a:prstGeom prst="rect">
            <a:avLst/>
          </a:prstGeom>
          <a:noFill/>
          <a:ln>
            <a:noFill/>
          </a:ln>
        </p:spPr>
      </p:pic>
      <p:pic>
        <p:nvPicPr>
          <p:cNvPr id="3135" name="Google Shape;3135;p68"/>
          <p:cNvPicPr preferRelativeResize="0"/>
          <p:nvPr/>
        </p:nvPicPr>
        <p:blipFill rotWithShape="1">
          <a:blip r:embed="rId5">
            <a:alphaModFix amt="62000"/>
          </a:blip>
          <a:srcRect l="13546" r="13583" b="4834"/>
          <a:stretch/>
        </p:blipFill>
        <p:spPr>
          <a:xfrm>
            <a:off x="4348225" y="1778403"/>
            <a:ext cx="2323550" cy="1407875"/>
          </a:xfrm>
          <a:prstGeom prst="rect">
            <a:avLst/>
          </a:prstGeom>
          <a:noFill/>
          <a:ln w="28575" cap="flat" cmpd="sng">
            <a:solidFill>
              <a:schemeClr val="dk2"/>
            </a:solidFill>
            <a:prstDash val="solid"/>
            <a:round/>
            <a:headEnd type="none" w="sm" len="sm"/>
            <a:tailEnd type="none" w="sm" len="sm"/>
          </a:ln>
        </p:spPr>
      </p:pic>
      <p:pic>
        <p:nvPicPr>
          <p:cNvPr id="3136" name="Google Shape;3136;p68"/>
          <p:cNvPicPr preferRelativeResize="0"/>
          <p:nvPr/>
        </p:nvPicPr>
        <p:blipFill rotWithShape="1">
          <a:blip r:embed="rId6">
            <a:alphaModFix amt="64000"/>
          </a:blip>
          <a:srcRect l="3630" t="748" r="3527" b="3272"/>
          <a:stretch/>
        </p:blipFill>
        <p:spPr>
          <a:xfrm>
            <a:off x="7068087" y="1631137"/>
            <a:ext cx="1008337" cy="1801844"/>
          </a:xfrm>
          <a:prstGeom prst="rect">
            <a:avLst/>
          </a:prstGeom>
          <a:noFill/>
          <a:ln>
            <a:noFill/>
          </a:ln>
        </p:spPr>
      </p:pic>
      <p:pic>
        <p:nvPicPr>
          <p:cNvPr id="2" name="תמונה 1">
            <a:extLst>
              <a:ext uri="{FF2B5EF4-FFF2-40B4-BE49-F238E27FC236}">
                <a16:creationId xmlns:a16="http://schemas.microsoft.com/office/drawing/2014/main" id="{8BE88A2E-BB5D-0A96-AD8F-3C150A63CD33}"/>
              </a:ext>
            </a:extLst>
          </p:cNvPr>
          <p:cNvPicPr>
            <a:picLocks noChangeAspect="1"/>
          </p:cNvPicPr>
          <p:nvPr/>
        </p:nvPicPr>
        <p:blipFill>
          <a:blip r:embed="rId7"/>
          <a:stretch>
            <a:fillRect/>
          </a:stretch>
        </p:blipFill>
        <p:spPr>
          <a:xfrm>
            <a:off x="4339141" y="1778403"/>
            <a:ext cx="2323550" cy="1429877"/>
          </a:xfrm>
          <a:prstGeom prst="rect">
            <a:avLst/>
          </a:prstGeom>
        </p:spPr>
      </p:pic>
      <p:pic>
        <p:nvPicPr>
          <p:cNvPr id="4" name="תמונה 3">
            <a:extLst>
              <a:ext uri="{FF2B5EF4-FFF2-40B4-BE49-F238E27FC236}">
                <a16:creationId xmlns:a16="http://schemas.microsoft.com/office/drawing/2014/main" id="{5405CF30-1E6A-51D2-2684-E59C2258C865}"/>
              </a:ext>
            </a:extLst>
          </p:cNvPr>
          <p:cNvPicPr>
            <a:picLocks noChangeAspect="1"/>
          </p:cNvPicPr>
          <p:nvPr/>
        </p:nvPicPr>
        <p:blipFill rotWithShape="1">
          <a:blip r:embed="rId8"/>
          <a:srcRect b="17466"/>
          <a:stretch/>
        </p:blipFill>
        <p:spPr>
          <a:xfrm>
            <a:off x="7067503" y="1631137"/>
            <a:ext cx="1008338" cy="1801844"/>
          </a:xfrm>
          <a:prstGeom prst="rect">
            <a:avLst/>
          </a:prstGeom>
        </p:spPr>
      </p:pic>
      <p:sp>
        <p:nvSpPr>
          <p:cNvPr id="5" name="כותרת משנה 4">
            <a:extLst>
              <a:ext uri="{FF2B5EF4-FFF2-40B4-BE49-F238E27FC236}">
                <a16:creationId xmlns:a16="http://schemas.microsoft.com/office/drawing/2014/main" id="{C7B74995-366F-4C97-A40F-4998E8DEF22D}"/>
              </a:ext>
            </a:extLst>
          </p:cNvPr>
          <p:cNvSpPr>
            <a:spLocks noGrp="1"/>
          </p:cNvSpPr>
          <p:nvPr>
            <p:ph type="subTitle" idx="1"/>
          </p:nvPr>
        </p:nvSpPr>
        <p:spPr>
          <a:xfrm>
            <a:off x="246743" y="2240849"/>
            <a:ext cx="3659660" cy="3071379"/>
          </a:xfrm>
        </p:spPr>
        <p:txBody>
          <a:bodyPr/>
          <a:lstStyle/>
          <a:p>
            <a:pPr marL="139700" indent="0">
              <a:buNone/>
            </a:pPr>
            <a:r>
              <a:rPr lang="en-US" b="1" dirty="0"/>
              <a:t>Video:</a:t>
            </a:r>
          </a:p>
          <a:p>
            <a:pPr marL="139700" indent="0">
              <a:buNone/>
            </a:pPr>
            <a:r>
              <a:rPr lang="en-US" dirty="0">
                <a:hlinkClick r:id="rId9"/>
              </a:rPr>
              <a:t>https://drive.google.com/drive/folders/1ItCNgSBd47rT6xJ1mnzJ0klifXXVIFP1</a:t>
            </a:r>
            <a:endParaRPr lang="en-US" dirty="0"/>
          </a:p>
          <a:p>
            <a:pPr marL="139700" indent="0">
              <a:buNone/>
            </a:pPr>
            <a:endParaRPr lang="he-IL" dirty="0"/>
          </a:p>
          <a:p>
            <a:pPr marL="139700" indent="0">
              <a:buNone/>
            </a:pPr>
            <a:r>
              <a:rPr lang="en-US" b="1" dirty="0"/>
              <a:t>Project:</a:t>
            </a:r>
          </a:p>
          <a:p>
            <a:pPr marL="139700" indent="0">
              <a:buNone/>
            </a:pPr>
            <a:r>
              <a:rPr lang="en-US" dirty="0"/>
              <a:t>https://github.com/Guys1/IOT_SMART_HOME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pic>
        <p:nvPicPr>
          <p:cNvPr id="3471" name="Google Shape;3471;p71"/>
          <p:cNvPicPr preferRelativeResize="0"/>
          <p:nvPr/>
        </p:nvPicPr>
        <p:blipFill>
          <a:blip r:embed="rId3">
            <a:alphaModFix/>
          </a:blip>
          <a:stretch>
            <a:fillRect/>
          </a:stretch>
        </p:blipFill>
        <p:spPr>
          <a:xfrm>
            <a:off x="6575058" y="3002911"/>
            <a:ext cx="1312901" cy="973713"/>
          </a:xfrm>
          <a:prstGeom prst="rect">
            <a:avLst/>
          </a:prstGeom>
          <a:noFill/>
          <a:ln>
            <a:noFill/>
          </a:ln>
        </p:spPr>
      </p:pic>
      <p:pic>
        <p:nvPicPr>
          <p:cNvPr id="3472" name="Google Shape;3472;p71"/>
          <p:cNvPicPr preferRelativeResize="0"/>
          <p:nvPr/>
        </p:nvPicPr>
        <p:blipFill>
          <a:blip r:embed="rId4">
            <a:alphaModFix/>
          </a:blip>
          <a:stretch>
            <a:fillRect/>
          </a:stretch>
        </p:blipFill>
        <p:spPr>
          <a:xfrm rot="5400000">
            <a:off x="6793241" y="3064986"/>
            <a:ext cx="2287099" cy="720674"/>
          </a:xfrm>
          <a:prstGeom prst="rect">
            <a:avLst/>
          </a:prstGeom>
          <a:noFill/>
          <a:ln>
            <a:noFill/>
          </a:ln>
        </p:spPr>
      </p:pic>
      <p:pic>
        <p:nvPicPr>
          <p:cNvPr id="3473" name="Google Shape;3473;p71"/>
          <p:cNvPicPr preferRelativeResize="0"/>
          <p:nvPr/>
        </p:nvPicPr>
        <p:blipFill>
          <a:blip r:embed="rId5">
            <a:alphaModFix/>
          </a:blip>
          <a:stretch>
            <a:fillRect/>
          </a:stretch>
        </p:blipFill>
        <p:spPr>
          <a:xfrm>
            <a:off x="5747629" y="1494426"/>
            <a:ext cx="1312906" cy="1663026"/>
          </a:xfrm>
          <a:prstGeom prst="rect">
            <a:avLst/>
          </a:prstGeom>
          <a:noFill/>
          <a:ln>
            <a:noFill/>
          </a:ln>
        </p:spPr>
      </p:pic>
      <p:pic>
        <p:nvPicPr>
          <p:cNvPr id="3474" name="Google Shape;3474;p71"/>
          <p:cNvPicPr preferRelativeResize="0"/>
          <p:nvPr/>
        </p:nvPicPr>
        <p:blipFill>
          <a:blip r:embed="rId6">
            <a:alphaModFix/>
          </a:blip>
          <a:stretch>
            <a:fillRect/>
          </a:stretch>
        </p:blipFill>
        <p:spPr>
          <a:xfrm>
            <a:off x="7995085" y="2100292"/>
            <a:ext cx="376267" cy="2158245"/>
          </a:xfrm>
          <a:prstGeom prst="rect">
            <a:avLst/>
          </a:prstGeom>
          <a:noFill/>
          <a:ln>
            <a:noFill/>
          </a:ln>
        </p:spPr>
      </p:pic>
      <p:pic>
        <p:nvPicPr>
          <p:cNvPr id="3475" name="Google Shape;3475;p71"/>
          <p:cNvPicPr preferRelativeResize="0"/>
          <p:nvPr/>
        </p:nvPicPr>
        <p:blipFill>
          <a:blip r:embed="rId7">
            <a:alphaModFix/>
          </a:blip>
          <a:stretch>
            <a:fillRect/>
          </a:stretch>
        </p:blipFill>
        <p:spPr>
          <a:xfrm>
            <a:off x="6122577" y="1492647"/>
            <a:ext cx="376277" cy="1442431"/>
          </a:xfrm>
          <a:prstGeom prst="rect">
            <a:avLst/>
          </a:prstGeom>
          <a:noFill/>
          <a:ln>
            <a:noFill/>
          </a:ln>
        </p:spPr>
      </p:pic>
      <p:pic>
        <p:nvPicPr>
          <p:cNvPr id="3476" name="Google Shape;3476;p71"/>
          <p:cNvPicPr preferRelativeResize="0"/>
          <p:nvPr/>
        </p:nvPicPr>
        <p:blipFill>
          <a:blip r:embed="rId8">
            <a:alphaModFix/>
          </a:blip>
          <a:stretch>
            <a:fillRect/>
          </a:stretch>
        </p:blipFill>
        <p:spPr>
          <a:xfrm rot="5400000">
            <a:off x="6078256" y="3212895"/>
            <a:ext cx="464918" cy="2158216"/>
          </a:xfrm>
          <a:prstGeom prst="rect">
            <a:avLst/>
          </a:prstGeom>
          <a:noFill/>
          <a:ln>
            <a:noFill/>
          </a:ln>
        </p:spPr>
      </p:pic>
      <p:pic>
        <p:nvPicPr>
          <p:cNvPr id="3477" name="Google Shape;3477;p71"/>
          <p:cNvPicPr preferRelativeResize="0"/>
          <p:nvPr/>
        </p:nvPicPr>
        <p:blipFill>
          <a:blip r:embed="rId9">
            <a:alphaModFix/>
          </a:blip>
          <a:stretch>
            <a:fillRect/>
          </a:stretch>
        </p:blipFill>
        <p:spPr>
          <a:xfrm>
            <a:off x="4106682" y="1492654"/>
            <a:ext cx="519677" cy="1324622"/>
          </a:xfrm>
          <a:prstGeom prst="rect">
            <a:avLst/>
          </a:prstGeom>
          <a:noFill/>
          <a:ln>
            <a:noFill/>
          </a:ln>
        </p:spPr>
      </p:pic>
      <p:pic>
        <p:nvPicPr>
          <p:cNvPr id="3478" name="Google Shape;3478;p71"/>
          <p:cNvPicPr preferRelativeResize="0"/>
          <p:nvPr/>
        </p:nvPicPr>
        <p:blipFill>
          <a:blip r:embed="rId10">
            <a:alphaModFix/>
          </a:blip>
          <a:stretch>
            <a:fillRect/>
          </a:stretch>
        </p:blipFill>
        <p:spPr>
          <a:xfrm rot="5400000">
            <a:off x="2589006" y="3236170"/>
            <a:ext cx="1458149" cy="1190058"/>
          </a:xfrm>
          <a:prstGeom prst="rect">
            <a:avLst/>
          </a:prstGeom>
          <a:noFill/>
          <a:ln>
            <a:noFill/>
          </a:ln>
        </p:spPr>
      </p:pic>
      <p:pic>
        <p:nvPicPr>
          <p:cNvPr id="3479" name="Google Shape;3479;p71"/>
          <p:cNvPicPr preferRelativeResize="0"/>
          <p:nvPr/>
        </p:nvPicPr>
        <p:blipFill>
          <a:blip r:embed="rId11">
            <a:alphaModFix/>
          </a:blip>
          <a:stretch>
            <a:fillRect/>
          </a:stretch>
        </p:blipFill>
        <p:spPr>
          <a:xfrm>
            <a:off x="5092279" y="1645375"/>
            <a:ext cx="426101" cy="2158245"/>
          </a:xfrm>
          <a:prstGeom prst="rect">
            <a:avLst/>
          </a:prstGeom>
          <a:noFill/>
          <a:ln>
            <a:noFill/>
          </a:ln>
        </p:spPr>
      </p:pic>
      <p:pic>
        <p:nvPicPr>
          <p:cNvPr id="3480" name="Google Shape;3480;p71"/>
          <p:cNvPicPr preferRelativeResize="0"/>
          <p:nvPr/>
        </p:nvPicPr>
        <p:blipFill>
          <a:blip r:embed="rId12">
            <a:alphaModFix/>
          </a:blip>
          <a:stretch>
            <a:fillRect/>
          </a:stretch>
        </p:blipFill>
        <p:spPr>
          <a:xfrm rot="1156742">
            <a:off x="2605257" y="2345256"/>
            <a:ext cx="2136970" cy="1744068"/>
          </a:xfrm>
          <a:prstGeom prst="rect">
            <a:avLst/>
          </a:prstGeom>
          <a:noFill/>
          <a:ln>
            <a:noFill/>
          </a:ln>
        </p:spPr>
      </p:pic>
      <p:pic>
        <p:nvPicPr>
          <p:cNvPr id="3481" name="Google Shape;3481;p71"/>
          <p:cNvPicPr preferRelativeResize="0"/>
          <p:nvPr/>
        </p:nvPicPr>
        <p:blipFill>
          <a:blip r:embed="rId13">
            <a:alphaModFix/>
          </a:blip>
          <a:stretch>
            <a:fillRect/>
          </a:stretch>
        </p:blipFill>
        <p:spPr>
          <a:xfrm>
            <a:off x="797061" y="2410651"/>
            <a:ext cx="939000" cy="2158222"/>
          </a:xfrm>
          <a:prstGeom prst="rect">
            <a:avLst/>
          </a:prstGeom>
          <a:noFill/>
          <a:ln>
            <a:noFill/>
          </a:ln>
        </p:spPr>
      </p:pic>
      <p:pic>
        <p:nvPicPr>
          <p:cNvPr id="3482" name="Google Shape;3482;p71"/>
          <p:cNvPicPr preferRelativeResize="0"/>
          <p:nvPr/>
        </p:nvPicPr>
        <p:blipFill>
          <a:blip r:embed="rId7">
            <a:alphaModFix/>
          </a:blip>
          <a:stretch>
            <a:fillRect/>
          </a:stretch>
        </p:blipFill>
        <p:spPr>
          <a:xfrm rot="5400000">
            <a:off x="3370457" y="1025860"/>
            <a:ext cx="519677" cy="1992131"/>
          </a:xfrm>
          <a:prstGeom prst="rect">
            <a:avLst/>
          </a:prstGeom>
          <a:noFill/>
          <a:ln>
            <a:noFill/>
          </a:ln>
        </p:spPr>
      </p:pic>
      <p:pic>
        <p:nvPicPr>
          <p:cNvPr id="3483" name="Google Shape;3483;p71"/>
          <p:cNvPicPr preferRelativeResize="0"/>
          <p:nvPr/>
        </p:nvPicPr>
        <p:blipFill>
          <a:blip r:embed="rId14">
            <a:alphaModFix/>
          </a:blip>
          <a:stretch>
            <a:fillRect/>
          </a:stretch>
        </p:blipFill>
        <p:spPr>
          <a:xfrm>
            <a:off x="1708503" y="1070949"/>
            <a:ext cx="1014648" cy="2158220"/>
          </a:xfrm>
          <a:prstGeom prst="rect">
            <a:avLst/>
          </a:prstGeom>
          <a:noFill/>
          <a:ln>
            <a:noFill/>
          </a:ln>
        </p:spPr>
      </p:pic>
      <p:pic>
        <p:nvPicPr>
          <p:cNvPr id="3484" name="Google Shape;3484;p71"/>
          <p:cNvPicPr preferRelativeResize="0"/>
          <p:nvPr/>
        </p:nvPicPr>
        <p:blipFill>
          <a:blip r:embed="rId7">
            <a:alphaModFix/>
          </a:blip>
          <a:stretch>
            <a:fillRect/>
          </a:stretch>
        </p:blipFill>
        <p:spPr>
          <a:xfrm>
            <a:off x="797059" y="2046759"/>
            <a:ext cx="519677" cy="1992131"/>
          </a:xfrm>
          <a:prstGeom prst="rect">
            <a:avLst/>
          </a:prstGeom>
          <a:noFill/>
          <a:ln>
            <a:noFill/>
          </a:ln>
        </p:spPr>
      </p:pic>
      <p:sp>
        <p:nvSpPr>
          <p:cNvPr id="3485" name="Google Shape;3485;p7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Resources</a:t>
            </a:r>
            <a:endParaRPr dirty="0"/>
          </a:p>
        </p:txBody>
      </p:sp>
      <p:sp>
        <p:nvSpPr>
          <p:cNvPr id="2" name="Google Shape;3498;p73">
            <a:extLst>
              <a:ext uri="{FF2B5EF4-FFF2-40B4-BE49-F238E27FC236}">
                <a16:creationId xmlns:a16="http://schemas.microsoft.com/office/drawing/2014/main" id="{7AC2B512-8101-5349-7300-FE5044BF360B}"/>
              </a:ext>
            </a:extLst>
          </p:cNvPr>
          <p:cNvSpPr txBox="1">
            <a:spLocks/>
          </p:cNvSpPr>
          <p:nvPr/>
        </p:nvSpPr>
        <p:spPr>
          <a:xfrm>
            <a:off x="445527" y="1600191"/>
            <a:ext cx="6142268" cy="2381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algn="l"/>
            <a:r>
              <a:rPr lang="en-US" sz="1200" dirty="0">
                <a:hlinkClick r:id="rId15"/>
              </a:rPr>
              <a:t>http://www.hivemq.com/demos/websocket-client</a:t>
            </a:r>
            <a:br>
              <a:rPr lang="en-US" sz="1200" dirty="0"/>
            </a:br>
            <a:br>
              <a:rPr lang="en-US" sz="1200" dirty="0"/>
            </a:br>
            <a:r>
              <a:rPr lang="en-US" sz="1200" dirty="0">
                <a:hlinkClick r:id="rId16"/>
              </a:rPr>
              <a:t>https://github.com/yuryyu/SmartHome.git</a:t>
            </a:r>
            <a:endParaRPr lang="en-US" sz="1200" dirty="0"/>
          </a:p>
          <a:p>
            <a:pPr algn="l"/>
            <a:endParaRPr lang="en-US" sz="1200" dirty="0">
              <a:hlinkClick r:id="rId17"/>
            </a:endParaRPr>
          </a:p>
          <a:p>
            <a:pPr algn="l"/>
            <a:r>
              <a:rPr lang="en-US" sz="1200" dirty="0">
                <a:hlinkClick r:id="rId17"/>
              </a:rPr>
              <a:t>https://aqualink.co.il/%D7%A4%D7%99%D7%9C%D7%98%D7%A8-%D7%9E%D7%99%D7%9D/</a:t>
            </a:r>
            <a:endParaRPr lang="en-US" sz="1200" dirty="0"/>
          </a:p>
          <a:p>
            <a:pPr algn="l"/>
            <a:endParaRPr lang="en-US" sz="1200" dirty="0"/>
          </a:p>
          <a:p>
            <a:pPr algn="l"/>
            <a:r>
              <a:rPr lang="en-US" sz="1200" dirty="0">
                <a:hlinkClick r:id="rId18"/>
              </a:rPr>
              <a:t>https://www.gov.il/he/departments/guides/water_pollution</a:t>
            </a:r>
            <a:endParaRPr lang="en-US" sz="1200" dirty="0"/>
          </a:p>
          <a:p>
            <a:pPr algn="l"/>
            <a:endParaRPr lang="en-US" sz="1200" dirty="0"/>
          </a:p>
          <a:p>
            <a:pPr algn="l"/>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788391" y="1204144"/>
            <a:ext cx="4624024" cy="40635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מקורות המים העומדים לרשות מדינת ישראל מצויים בסכנה מתמדת של זיהום מהרבה גורמים שונים. </a:t>
            </a:r>
          </a:p>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המודעות עלתה בשנים האחרונות והיום כל בית יודע שיש צורך בהתקנת פילטרים למים על מנת להסיר את החומרים הקיימים במים שלא בריאים לגוף האדם ולהביא למצב שהמים נקיים ובריאים ביותר עבור האדם המשתמש בברז.</a:t>
            </a:r>
          </a:p>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הבעיה מתחילה בכך שרוב בני המשפחה לא יודעים מתי נדרש להחליף את הפילטר על מנת לשתות מים בריאים וראויים לשתייה.</a:t>
            </a:r>
          </a:p>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במסגרת קורס פיתוח תוכנה למערכות </a:t>
            </a:r>
            <a:r>
              <a:rPr lang="en-US" dirty="0">
                <a:latin typeface="Calibri" panose="020F0502020204030204" pitchFamily="34" charset="0"/>
                <a:cs typeface="Calibri" panose="020F0502020204030204" pitchFamily="34" charset="0"/>
              </a:rPr>
              <a:t>IOT</a:t>
            </a:r>
            <a:r>
              <a:rPr lang="he-IL" dirty="0">
                <a:latin typeface="Calibri" panose="020F0502020204030204" pitchFamily="34" charset="0"/>
                <a:cs typeface="Calibri" panose="020F0502020204030204" pitchFamily="34" charset="0"/>
              </a:rPr>
              <a:t> בסביבת עיר חכמה חשבנו על מערכת "</a:t>
            </a:r>
            <a:r>
              <a:rPr lang="en-US" dirty="0">
                <a:latin typeface="Calibri" panose="020F0502020204030204" pitchFamily="34" charset="0"/>
                <a:cs typeface="Calibri" panose="020F0502020204030204" pitchFamily="34" charset="0"/>
              </a:rPr>
              <a:t>Filter alert</a:t>
            </a:r>
            <a:r>
              <a:rPr lang="he-IL" dirty="0">
                <a:latin typeface="Calibri" panose="020F0502020204030204" pitchFamily="34" charset="0"/>
                <a:cs typeface="Calibri" panose="020F0502020204030204" pitchFamily="34" charset="0"/>
              </a:rPr>
              <a:t>" שמתריעה ברגע שהפילטר מצריך תחלופה על פי נתונים שהנחינו את האפליקציה לגביו.</a:t>
            </a:r>
          </a:p>
          <a:p>
            <a:pPr marL="0" lvl="0" indent="0" algn="r" rtl="1">
              <a:spcBef>
                <a:spcPts val="0"/>
              </a:spcBef>
              <a:spcAft>
                <a:spcPts val="0"/>
              </a:spcAft>
              <a:buNone/>
            </a:pPr>
            <a:endParaRPr dirty="0">
              <a:latin typeface="Calibri" panose="020F0502020204030204" pitchFamily="34" charset="0"/>
              <a:cs typeface="Calibri" panose="020F0502020204030204" pitchFamily="34" charset="0"/>
            </a:endParaRPr>
          </a:p>
        </p:txBody>
      </p:sp>
      <p:pic>
        <p:nvPicPr>
          <p:cNvPr id="2171" name="Google Shape;2171;p41"/>
          <p:cNvPicPr preferRelativeResize="0"/>
          <p:nvPr/>
        </p:nvPicPr>
        <p:blipFill rotWithShape="1">
          <a:blip r:embed="rId3">
            <a:alphaModFix/>
          </a:blip>
          <a:srcRect l="17618" r="40552"/>
          <a:stretch/>
        </p:blipFill>
        <p:spPr>
          <a:xfrm>
            <a:off x="5601723" y="540000"/>
            <a:ext cx="2554500" cy="4063500"/>
          </a:xfrm>
          <a:prstGeom prst="ellipse">
            <a:avLst/>
          </a:prstGeom>
          <a:noFill/>
          <a:ln>
            <a:noFill/>
          </a:ln>
        </p:spPr>
      </p:pic>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2808115" y="540000"/>
            <a:ext cx="2604300" cy="5730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sz="3600" b="1" dirty="0">
                <a:latin typeface="Calibri" panose="020F0502020204030204" pitchFamily="34" charset="0"/>
                <a:cs typeface="Calibri" panose="020F0502020204030204" pitchFamily="34" charset="0"/>
              </a:rPr>
              <a:t>מבוא</a:t>
            </a:r>
            <a:endParaRPr sz="3600" b="1"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3362067" y="2406316"/>
            <a:ext cx="5420985" cy="2358189"/>
          </a:xfrm>
          <a:prstGeom prst="rect">
            <a:avLst/>
          </a:prstGeom>
        </p:spPr>
        <p:txBody>
          <a:bodyPr spcFirstLastPara="1" wrap="square" lIns="91425" tIns="91425" rIns="91425" bIns="91425" anchor="t" anchorCtr="0">
            <a:noAutofit/>
          </a:bodyPr>
          <a:lstStyle/>
          <a:p>
            <a:pPr marL="342900" lvl="0" indent="-342900" rtl="1">
              <a:lnSpc>
                <a:spcPct val="150000"/>
              </a:lnSpc>
              <a:spcBef>
                <a:spcPts val="0"/>
              </a:spcBef>
              <a:spcAft>
                <a:spcPts val="0"/>
              </a:spcAft>
              <a:buFont typeface="Arial" panose="020B0604020202020204" pitchFamily="34" charset="0"/>
              <a:buChar char="•"/>
            </a:pPr>
            <a:r>
              <a:rPr lang="he-IL" sz="1800" dirty="0">
                <a:latin typeface="Calibri" panose="020F0502020204030204" pitchFamily="34" charset="0"/>
                <a:cs typeface="Calibri" panose="020F0502020204030204" pitchFamily="34" charset="0"/>
              </a:rPr>
              <a:t>אפליקציה נוחה, פשוטה וזמינה לכל המשתמשים</a:t>
            </a:r>
          </a:p>
          <a:p>
            <a:pPr marL="342900" lvl="0" indent="-342900" rtl="1">
              <a:lnSpc>
                <a:spcPct val="150000"/>
              </a:lnSpc>
              <a:spcBef>
                <a:spcPts val="0"/>
              </a:spcBef>
              <a:spcAft>
                <a:spcPts val="0"/>
              </a:spcAft>
              <a:buFont typeface="Arial" panose="020B0604020202020204" pitchFamily="34" charset="0"/>
              <a:buChar char="•"/>
            </a:pPr>
            <a:r>
              <a:rPr lang="he-IL" sz="1800" dirty="0">
                <a:latin typeface="Calibri" panose="020F0502020204030204" pitchFamily="34" charset="0"/>
                <a:cs typeface="Calibri" panose="020F0502020204030204" pitchFamily="34" charset="0"/>
              </a:rPr>
              <a:t>החלפת פילטרים בצורה מבוקרת ולא בזבזנית או לקויה</a:t>
            </a:r>
          </a:p>
          <a:p>
            <a:pPr marL="342900" lvl="0" indent="-342900" rtl="1">
              <a:lnSpc>
                <a:spcPct val="150000"/>
              </a:lnSpc>
              <a:spcBef>
                <a:spcPts val="0"/>
              </a:spcBef>
              <a:spcAft>
                <a:spcPts val="0"/>
              </a:spcAft>
              <a:buFont typeface="Arial" panose="020B0604020202020204" pitchFamily="34" charset="0"/>
              <a:buChar char="•"/>
            </a:pPr>
            <a:r>
              <a:rPr lang="he-IL" sz="1800" dirty="0">
                <a:latin typeface="Calibri" panose="020F0502020204030204" pitchFamily="34" charset="0"/>
                <a:cs typeface="Calibri" panose="020F0502020204030204" pitchFamily="34" charset="0"/>
              </a:rPr>
              <a:t>התאמה לכל סוגי הבתים/ עסקים ולכל תשתיות המים</a:t>
            </a:r>
          </a:p>
          <a:p>
            <a:pPr marL="342900" lvl="0" indent="-342900" rtl="1">
              <a:lnSpc>
                <a:spcPct val="150000"/>
              </a:lnSpc>
              <a:spcBef>
                <a:spcPts val="0"/>
              </a:spcBef>
              <a:spcAft>
                <a:spcPts val="0"/>
              </a:spcAft>
              <a:buFont typeface="Arial" panose="020B0604020202020204" pitchFamily="34" charset="0"/>
              <a:buChar char="•"/>
            </a:pPr>
            <a:endParaRPr lang="he-IL" sz="1800" dirty="0">
              <a:latin typeface="Calibri" panose="020F0502020204030204" pitchFamily="34" charset="0"/>
              <a:cs typeface="Calibri" panose="020F0502020204030204" pitchFamily="34" charset="0"/>
            </a:endParaRPr>
          </a:p>
          <a:p>
            <a:pPr marL="0" lvl="0" indent="0" algn="r" rtl="0">
              <a:lnSpc>
                <a:spcPct val="150000"/>
              </a:lnSpc>
              <a:spcBef>
                <a:spcPts val="0"/>
              </a:spcBef>
              <a:spcAft>
                <a:spcPts val="0"/>
              </a:spcAft>
              <a:buNone/>
            </a:pPr>
            <a:endParaRPr sz="1800" dirty="0">
              <a:latin typeface="Calibri" panose="020F0502020204030204" pitchFamily="34" charset="0"/>
              <a:cs typeface="Calibri" panose="020F0502020204030204" pitchFamily="34" charset="0"/>
            </a:endParaRPr>
          </a:p>
        </p:txBody>
      </p:sp>
      <p:sp>
        <p:nvSpPr>
          <p:cNvPr id="2179" name="Google Shape;2179;p42"/>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3200" b="1" dirty="0">
                <a:latin typeface="Calibri" panose="020F0502020204030204" pitchFamily="34" charset="0"/>
                <a:cs typeface="Calibri" panose="020F0502020204030204" pitchFamily="34" charset="0"/>
              </a:rPr>
              <a:t>מטרות </a:t>
            </a:r>
            <a:endParaRPr sz="3200" b="1" dirty="0">
              <a:latin typeface="Calibri" panose="020F0502020204030204" pitchFamily="34" charset="0"/>
              <a:cs typeface="Calibri" panose="020F0502020204030204" pitchFamily="34" charset="0"/>
            </a:endParaRPr>
          </a:p>
        </p:txBody>
      </p:sp>
      <p:pic>
        <p:nvPicPr>
          <p:cNvPr id="2180" name="Google Shape;2180;p42"/>
          <p:cNvPicPr preferRelativeResize="0"/>
          <p:nvPr/>
        </p:nvPicPr>
        <p:blipFill rotWithShape="1">
          <a:blip r:embed="rId3">
            <a:alphaModFix/>
          </a:blip>
          <a:srcRect l="12807" r="45283"/>
          <a:stretch/>
        </p:blipFill>
        <p:spPr>
          <a:xfrm>
            <a:off x="807567" y="540000"/>
            <a:ext cx="2554500" cy="40635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בעלי עניין</a:t>
            </a:r>
            <a:endParaRPr dirty="0">
              <a:latin typeface="Calibri" panose="020F0502020204030204" pitchFamily="34" charset="0"/>
              <a:cs typeface="Calibri" panose="020F0502020204030204" pitchFamily="34" charset="0"/>
            </a:endParaRPr>
          </a:p>
        </p:txBody>
      </p:sp>
      <p:sp>
        <p:nvSpPr>
          <p:cNvPr id="2217" name="Google Shape;2217;p45"/>
          <p:cNvSpPr txBox="1">
            <a:spLocks noGrp="1"/>
          </p:cNvSpPr>
          <p:nvPr>
            <p:ph type="title"/>
          </p:nvPr>
        </p:nvSpPr>
        <p:spPr>
          <a:xfrm>
            <a:off x="720000" y="2586216"/>
            <a:ext cx="2432274"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800" b="1" dirty="0">
                <a:latin typeface="Calibri" panose="020F0502020204030204" pitchFamily="34" charset="0"/>
                <a:cs typeface="Calibri" panose="020F0502020204030204" pitchFamily="34" charset="0"/>
              </a:rPr>
              <a:t>בעלי מקצוע בתחום</a:t>
            </a:r>
            <a:endParaRPr sz="1800" b="1" dirty="0">
              <a:latin typeface="Calibri" panose="020F0502020204030204" pitchFamily="34" charset="0"/>
              <a:cs typeface="Calibri" panose="020F0502020204030204" pitchFamily="34" charset="0"/>
            </a:endParaRPr>
          </a:p>
        </p:txBody>
      </p:sp>
      <p:sp>
        <p:nvSpPr>
          <p:cNvPr id="2218" name="Google Shape;2218;p45"/>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he-IL" sz="1600" dirty="0">
                <a:latin typeface="Calibri" panose="020F0502020204030204" pitchFamily="34" charset="0"/>
                <a:cs typeface="Calibri" panose="020F0502020204030204" pitchFamily="34" charset="0"/>
              </a:rPr>
              <a:t>בעלי מקצוע שעובדים בתשתיות המים כגון: שרברבים, קבלנים וכו' ..</a:t>
            </a:r>
            <a:endParaRPr sz="1600" dirty="0">
              <a:latin typeface="Calibri" panose="020F0502020204030204" pitchFamily="34" charset="0"/>
              <a:cs typeface="Calibri" panose="020F0502020204030204" pitchFamily="34" charset="0"/>
            </a:endParaRPr>
          </a:p>
        </p:txBody>
      </p:sp>
      <p:sp>
        <p:nvSpPr>
          <p:cNvPr id="2219" name="Google Shape;2219;p45"/>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800" b="1" dirty="0">
                <a:latin typeface="Calibri" panose="020F0502020204030204" pitchFamily="34" charset="0"/>
                <a:cs typeface="Calibri" panose="020F0502020204030204" pitchFamily="34" charset="0"/>
              </a:rPr>
              <a:t>בתי עסק ומוסדות</a:t>
            </a:r>
            <a:endParaRPr sz="1800" b="1" dirty="0">
              <a:latin typeface="Calibri" panose="020F0502020204030204" pitchFamily="34" charset="0"/>
              <a:cs typeface="Calibri" panose="020F0502020204030204" pitchFamily="34" charset="0"/>
            </a:endParaRPr>
          </a:p>
        </p:txBody>
      </p:sp>
      <p:sp>
        <p:nvSpPr>
          <p:cNvPr id="2220" name="Google Shape;2220;p45"/>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600" dirty="0">
                <a:latin typeface="Calibri" panose="020F0502020204030204" pitchFamily="34" charset="0"/>
                <a:cs typeface="Calibri" panose="020F0502020204030204" pitchFamily="34" charset="0"/>
              </a:rPr>
              <a:t>כל בית עסק/ מוסד בעל תשתיות מים לשתייה</a:t>
            </a:r>
            <a:endParaRPr sz="1600" dirty="0">
              <a:latin typeface="Calibri" panose="020F0502020204030204" pitchFamily="34" charset="0"/>
              <a:cs typeface="Calibri" panose="020F0502020204030204" pitchFamily="34" charset="0"/>
            </a:endParaRPr>
          </a:p>
        </p:txBody>
      </p:sp>
      <p:sp>
        <p:nvSpPr>
          <p:cNvPr id="2221" name="Google Shape;2221;p45"/>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800" b="1" dirty="0">
                <a:latin typeface="Calibri" panose="020F0502020204030204" pitchFamily="34" charset="0"/>
                <a:cs typeface="Calibri" panose="020F0502020204030204" pitchFamily="34" charset="0"/>
              </a:rPr>
              <a:t>אנשים פרטיים</a:t>
            </a:r>
            <a:endParaRPr sz="1800" b="1" dirty="0">
              <a:latin typeface="Calibri" panose="020F0502020204030204" pitchFamily="34" charset="0"/>
              <a:cs typeface="Calibri" panose="020F0502020204030204" pitchFamily="34" charset="0"/>
            </a:endParaRPr>
          </a:p>
        </p:txBody>
      </p:sp>
      <p:sp>
        <p:nvSpPr>
          <p:cNvPr id="2222" name="Google Shape;2222;p45"/>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600" dirty="0">
                <a:latin typeface="Calibri" panose="020F0502020204030204" pitchFamily="34" charset="0"/>
                <a:cs typeface="Calibri" panose="020F0502020204030204" pitchFamily="34" charset="0"/>
              </a:rPr>
              <a:t>כל בית פרטי</a:t>
            </a:r>
            <a:endParaRPr sz="1600" dirty="0">
              <a:latin typeface="Calibri" panose="020F0502020204030204" pitchFamily="34" charset="0"/>
              <a:cs typeface="Calibri" panose="020F0502020204030204" pitchFamily="34" charset="0"/>
            </a:endParaRPr>
          </a:p>
        </p:txBody>
      </p:sp>
      <p:pic>
        <p:nvPicPr>
          <p:cNvPr id="2223" name="Google Shape;2223;p45"/>
          <p:cNvPicPr preferRelativeResize="0"/>
          <p:nvPr/>
        </p:nvPicPr>
        <p:blipFill>
          <a:blip r:embed="rId3">
            <a:alphaModFix amt="47000"/>
          </a:blip>
          <a:stretch>
            <a:fillRect/>
          </a:stretch>
        </p:blipFill>
        <p:spPr>
          <a:xfrm>
            <a:off x="1203100" y="1396572"/>
            <a:ext cx="1370198" cy="1131135"/>
          </a:xfrm>
          <a:prstGeom prst="rect">
            <a:avLst/>
          </a:prstGeom>
          <a:noFill/>
          <a:ln>
            <a:noFill/>
          </a:ln>
        </p:spPr>
      </p:pic>
      <p:pic>
        <p:nvPicPr>
          <p:cNvPr id="2224" name="Google Shape;2224;p45"/>
          <p:cNvPicPr preferRelativeResize="0"/>
          <p:nvPr/>
        </p:nvPicPr>
        <p:blipFill>
          <a:blip r:embed="rId3">
            <a:alphaModFix amt="47000"/>
          </a:blip>
          <a:stretch>
            <a:fillRect/>
          </a:stretch>
        </p:blipFill>
        <p:spPr>
          <a:xfrm>
            <a:off x="3886900" y="1396572"/>
            <a:ext cx="1370198" cy="1131135"/>
          </a:xfrm>
          <a:prstGeom prst="rect">
            <a:avLst/>
          </a:prstGeom>
          <a:noFill/>
          <a:ln>
            <a:noFill/>
          </a:ln>
        </p:spPr>
      </p:pic>
      <p:pic>
        <p:nvPicPr>
          <p:cNvPr id="2225" name="Google Shape;2225;p45"/>
          <p:cNvPicPr preferRelativeResize="0"/>
          <p:nvPr/>
        </p:nvPicPr>
        <p:blipFill>
          <a:blip r:embed="rId3">
            <a:alphaModFix amt="47000"/>
          </a:blip>
          <a:stretch>
            <a:fillRect/>
          </a:stretch>
        </p:blipFill>
        <p:spPr>
          <a:xfrm>
            <a:off x="6581922" y="1396572"/>
            <a:ext cx="1370198" cy="1131135"/>
          </a:xfrm>
          <a:prstGeom prst="rect">
            <a:avLst/>
          </a:prstGeom>
          <a:noFill/>
          <a:ln>
            <a:noFill/>
          </a:ln>
        </p:spPr>
      </p:pic>
      <p:grpSp>
        <p:nvGrpSpPr>
          <p:cNvPr id="2" name="Google Shape;11891;p84">
            <a:extLst>
              <a:ext uri="{FF2B5EF4-FFF2-40B4-BE49-F238E27FC236}">
                <a16:creationId xmlns:a16="http://schemas.microsoft.com/office/drawing/2014/main" id="{31874553-63E4-ADBC-B94E-2197E0EC5E31}"/>
              </a:ext>
            </a:extLst>
          </p:cNvPr>
          <p:cNvGrpSpPr/>
          <p:nvPr/>
        </p:nvGrpSpPr>
        <p:grpSpPr>
          <a:xfrm>
            <a:off x="6742425" y="1714387"/>
            <a:ext cx="481522" cy="577800"/>
            <a:chOff x="6974158" y="2789537"/>
            <a:chExt cx="255247" cy="327458"/>
          </a:xfrm>
        </p:grpSpPr>
        <p:sp>
          <p:nvSpPr>
            <p:cNvPr id="3" name="Google Shape;11892;p84">
              <a:extLst>
                <a:ext uri="{FF2B5EF4-FFF2-40B4-BE49-F238E27FC236}">
                  <a16:creationId xmlns:a16="http://schemas.microsoft.com/office/drawing/2014/main" id="{6B9E5A82-EB71-984B-8AC4-1F508F234987}"/>
                </a:ext>
              </a:extLst>
            </p:cNvPr>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893;p84">
              <a:extLst>
                <a:ext uri="{FF2B5EF4-FFF2-40B4-BE49-F238E27FC236}">
                  <a16:creationId xmlns:a16="http://schemas.microsoft.com/office/drawing/2014/main" id="{B39E8BC7-C043-AC8B-4E90-DDD7EC3EE73D}"/>
                </a:ext>
              </a:extLst>
            </p:cNvPr>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894;p84">
              <a:extLst>
                <a:ext uri="{FF2B5EF4-FFF2-40B4-BE49-F238E27FC236}">
                  <a16:creationId xmlns:a16="http://schemas.microsoft.com/office/drawing/2014/main" id="{DC660959-C677-C77A-E106-8790BA4DD0C9}"/>
                </a:ext>
              </a:extLst>
            </p:cNvPr>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895;p84">
              <a:extLst>
                <a:ext uri="{FF2B5EF4-FFF2-40B4-BE49-F238E27FC236}">
                  <a16:creationId xmlns:a16="http://schemas.microsoft.com/office/drawing/2014/main" id="{6A8E7830-0BFE-74D2-951D-81ECAC076B58}"/>
                </a:ext>
              </a:extLst>
            </p:cNvPr>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96;p84">
              <a:extLst>
                <a:ext uri="{FF2B5EF4-FFF2-40B4-BE49-F238E27FC236}">
                  <a16:creationId xmlns:a16="http://schemas.microsoft.com/office/drawing/2014/main" id="{65B11A83-AE6A-00B4-542A-67D26E816C73}"/>
                </a:ext>
              </a:extLst>
            </p:cNvPr>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897;p84">
              <a:extLst>
                <a:ext uri="{FF2B5EF4-FFF2-40B4-BE49-F238E27FC236}">
                  <a16:creationId xmlns:a16="http://schemas.microsoft.com/office/drawing/2014/main" id="{8BD134E2-704A-8753-38D2-4FDAD6C618F9}"/>
                </a:ext>
              </a:extLst>
            </p:cNvPr>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1898;p84">
            <a:extLst>
              <a:ext uri="{FF2B5EF4-FFF2-40B4-BE49-F238E27FC236}">
                <a16:creationId xmlns:a16="http://schemas.microsoft.com/office/drawing/2014/main" id="{73DB1003-99A0-12E2-84C6-ADF01B040118}"/>
              </a:ext>
            </a:extLst>
          </p:cNvPr>
          <p:cNvGrpSpPr/>
          <p:nvPr/>
        </p:nvGrpSpPr>
        <p:grpSpPr>
          <a:xfrm>
            <a:off x="7299694" y="1716405"/>
            <a:ext cx="460854" cy="575781"/>
            <a:chOff x="7530697" y="2790299"/>
            <a:chExt cx="244291" cy="326314"/>
          </a:xfrm>
        </p:grpSpPr>
        <p:sp>
          <p:nvSpPr>
            <p:cNvPr id="10" name="Google Shape;11899;p84">
              <a:extLst>
                <a:ext uri="{FF2B5EF4-FFF2-40B4-BE49-F238E27FC236}">
                  <a16:creationId xmlns:a16="http://schemas.microsoft.com/office/drawing/2014/main" id="{207A8703-9301-5CF8-D100-0C632A8D8E99}"/>
                </a:ext>
              </a:extLst>
            </p:cNvPr>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00;p84">
              <a:extLst>
                <a:ext uri="{FF2B5EF4-FFF2-40B4-BE49-F238E27FC236}">
                  <a16:creationId xmlns:a16="http://schemas.microsoft.com/office/drawing/2014/main" id="{019B58E8-CC7E-8DBC-0BA6-573F06EDD89B}"/>
                </a:ext>
              </a:extLst>
            </p:cNvPr>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01;p84">
              <a:extLst>
                <a:ext uri="{FF2B5EF4-FFF2-40B4-BE49-F238E27FC236}">
                  <a16:creationId xmlns:a16="http://schemas.microsoft.com/office/drawing/2014/main" id="{249E4FDF-0CEE-D60F-43D2-009415DC6AF1}"/>
                </a:ext>
              </a:extLst>
            </p:cNvPr>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902;p84">
              <a:extLst>
                <a:ext uri="{FF2B5EF4-FFF2-40B4-BE49-F238E27FC236}">
                  <a16:creationId xmlns:a16="http://schemas.microsoft.com/office/drawing/2014/main" id="{3D790F93-6345-EB02-6548-7968B36598DD}"/>
                </a:ext>
              </a:extLst>
            </p:cNvPr>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903;p84">
              <a:extLst>
                <a:ext uri="{FF2B5EF4-FFF2-40B4-BE49-F238E27FC236}">
                  <a16:creationId xmlns:a16="http://schemas.microsoft.com/office/drawing/2014/main" id="{EA8E693E-97BC-2CE2-40BF-14AC52DF429A}"/>
                </a:ext>
              </a:extLst>
            </p:cNvPr>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904;p84">
              <a:extLst>
                <a:ext uri="{FF2B5EF4-FFF2-40B4-BE49-F238E27FC236}">
                  <a16:creationId xmlns:a16="http://schemas.microsoft.com/office/drawing/2014/main" id="{B86C000E-DE57-F190-4118-1D5F048B7A11}"/>
                </a:ext>
              </a:extLst>
            </p:cNvPr>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2801;p86">
            <a:extLst>
              <a:ext uri="{FF2B5EF4-FFF2-40B4-BE49-F238E27FC236}">
                <a16:creationId xmlns:a16="http://schemas.microsoft.com/office/drawing/2014/main" id="{C9C07E9D-61E7-67C9-46EC-513EBB43EE03}"/>
              </a:ext>
            </a:extLst>
          </p:cNvPr>
          <p:cNvGrpSpPr/>
          <p:nvPr/>
        </p:nvGrpSpPr>
        <p:grpSpPr>
          <a:xfrm>
            <a:off x="4249032" y="1685738"/>
            <a:ext cx="645936" cy="587219"/>
            <a:chOff x="854261" y="2908813"/>
            <a:chExt cx="377474" cy="335748"/>
          </a:xfrm>
        </p:grpSpPr>
        <p:sp>
          <p:nvSpPr>
            <p:cNvPr id="17" name="Google Shape;12802;p86">
              <a:extLst>
                <a:ext uri="{FF2B5EF4-FFF2-40B4-BE49-F238E27FC236}">
                  <a16:creationId xmlns:a16="http://schemas.microsoft.com/office/drawing/2014/main" id="{DE378DEF-59DF-C109-ECB9-55D4DC4DACBD}"/>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803;p86">
              <a:extLst>
                <a:ext uri="{FF2B5EF4-FFF2-40B4-BE49-F238E27FC236}">
                  <a16:creationId xmlns:a16="http://schemas.microsoft.com/office/drawing/2014/main" id="{0F55212E-E7A1-181E-2FD4-A4FB9D8495EA}"/>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804;p86">
              <a:extLst>
                <a:ext uri="{FF2B5EF4-FFF2-40B4-BE49-F238E27FC236}">
                  <a16:creationId xmlns:a16="http://schemas.microsoft.com/office/drawing/2014/main" id="{8F309C5E-31AB-A87B-1536-BAC82B33F5C8}"/>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805;p86">
              <a:extLst>
                <a:ext uri="{FF2B5EF4-FFF2-40B4-BE49-F238E27FC236}">
                  <a16:creationId xmlns:a16="http://schemas.microsoft.com/office/drawing/2014/main" id="{34640965-B0A1-9F02-983C-4F52EF415714}"/>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06;p86">
              <a:extLst>
                <a:ext uri="{FF2B5EF4-FFF2-40B4-BE49-F238E27FC236}">
                  <a16:creationId xmlns:a16="http://schemas.microsoft.com/office/drawing/2014/main" id="{B7FD9EDB-9DB2-6B97-22BA-EFF7CB5DEBCA}"/>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3288;p86">
            <a:extLst>
              <a:ext uri="{FF2B5EF4-FFF2-40B4-BE49-F238E27FC236}">
                <a16:creationId xmlns:a16="http://schemas.microsoft.com/office/drawing/2014/main" id="{6D779CFC-3A1C-8F74-C41B-EFAA6D93067C}"/>
              </a:ext>
            </a:extLst>
          </p:cNvPr>
          <p:cNvGrpSpPr/>
          <p:nvPr/>
        </p:nvGrpSpPr>
        <p:grpSpPr>
          <a:xfrm>
            <a:off x="1608735" y="1714387"/>
            <a:ext cx="590898" cy="577799"/>
            <a:chOff x="3095745" y="3805393"/>
            <a:chExt cx="352840" cy="354717"/>
          </a:xfrm>
        </p:grpSpPr>
        <p:sp>
          <p:nvSpPr>
            <p:cNvPr id="23" name="Google Shape;13289;p86">
              <a:extLst>
                <a:ext uri="{FF2B5EF4-FFF2-40B4-BE49-F238E27FC236}">
                  <a16:creationId xmlns:a16="http://schemas.microsoft.com/office/drawing/2014/main" id="{D626E4CA-154D-F56B-6234-18500E2494E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290;p86">
              <a:extLst>
                <a:ext uri="{FF2B5EF4-FFF2-40B4-BE49-F238E27FC236}">
                  <a16:creationId xmlns:a16="http://schemas.microsoft.com/office/drawing/2014/main" id="{BDF61EBF-B0A6-7AD9-3E94-4A2944B0015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291;p86">
              <a:extLst>
                <a:ext uri="{FF2B5EF4-FFF2-40B4-BE49-F238E27FC236}">
                  <a16:creationId xmlns:a16="http://schemas.microsoft.com/office/drawing/2014/main" id="{5F91E99A-C957-3EC4-4673-51F19A016C4A}"/>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92;p86">
              <a:extLst>
                <a:ext uri="{FF2B5EF4-FFF2-40B4-BE49-F238E27FC236}">
                  <a16:creationId xmlns:a16="http://schemas.microsoft.com/office/drawing/2014/main" id="{55AAA18B-5EC2-A74D-09F1-C783C005EA46}"/>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93;p86">
              <a:extLst>
                <a:ext uri="{FF2B5EF4-FFF2-40B4-BE49-F238E27FC236}">
                  <a16:creationId xmlns:a16="http://schemas.microsoft.com/office/drawing/2014/main" id="{F8AD10E0-471C-2517-FB97-410A7C6E2CFE}"/>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94;p86">
              <a:extLst>
                <a:ext uri="{FF2B5EF4-FFF2-40B4-BE49-F238E27FC236}">
                  <a16:creationId xmlns:a16="http://schemas.microsoft.com/office/drawing/2014/main" id="{BEDD372C-8201-7147-451B-E95388D26A0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49"/>
          <p:cNvSpPr/>
          <p:nvPr/>
        </p:nvSpPr>
        <p:spPr>
          <a:xfrm>
            <a:off x="4048593" y="1285650"/>
            <a:ext cx="3517200" cy="475800"/>
          </a:xfrm>
          <a:prstGeom prst="rect">
            <a:avLst/>
          </a:prstGeom>
          <a:noFill/>
          <a:ln>
            <a:noFill/>
          </a:ln>
        </p:spPr>
        <p:txBody>
          <a:bodyPr spcFirstLastPara="1" wrap="square" lIns="91425" tIns="91425" rIns="91425" bIns="91425" anchor="ctr" anchorCtr="0">
            <a:noAutofit/>
          </a:bodyPr>
          <a:lstStyle/>
          <a:p>
            <a:pPr marL="0" marR="0" lvl="0" indent="0" algn="r" defTabSz="914400" rtl="1" eaLnBrk="1" fontAlgn="auto" latinLnBrk="0" hangingPunct="1">
              <a:lnSpc>
                <a:spcPct val="100000"/>
              </a:lnSpc>
              <a:spcBef>
                <a:spcPts val="0"/>
              </a:spcBef>
              <a:spcAft>
                <a:spcPts val="0"/>
              </a:spcAft>
              <a:buClr>
                <a:srgbClr val="073763"/>
              </a:buClr>
              <a:buSzPts val="2400"/>
              <a:buFont typeface="Overpass Black"/>
              <a:buNone/>
              <a:tabLst/>
              <a:defRPr/>
            </a:pPr>
            <a:r>
              <a:rPr kumimoji="0" lang="he-IL" sz="1600" b="1" i="0" u="none" strike="noStrike" kern="0" cap="none" spc="0" normalizeH="0" baseline="0" noProof="0" dirty="0">
                <a:ln>
                  <a:noFill/>
                </a:ln>
                <a:solidFill>
                  <a:srgbClr val="073763"/>
                </a:solidFill>
                <a:effectLst/>
                <a:uLnTx/>
                <a:uFillTx/>
                <a:latin typeface="Calibri" panose="020F0502020204030204" pitchFamily="34" charset="0"/>
                <a:cs typeface="Calibri" panose="020F0502020204030204" pitchFamily="34" charset="0"/>
                <a:sym typeface="Overpass Black"/>
              </a:rPr>
              <a:t>התחברות נוחה</a:t>
            </a:r>
          </a:p>
        </p:txBody>
      </p:sp>
      <p:sp>
        <p:nvSpPr>
          <p:cNvPr id="2335" name="Google Shape;2335;p49"/>
          <p:cNvSpPr/>
          <p:nvPr/>
        </p:nvSpPr>
        <p:spPr>
          <a:xfrm>
            <a:off x="4048593" y="1641927"/>
            <a:ext cx="3517500" cy="475800"/>
          </a:xfrm>
          <a:prstGeom prst="rect">
            <a:avLst/>
          </a:prstGeom>
          <a:noFill/>
          <a:ln>
            <a:noFill/>
          </a:ln>
        </p:spPr>
        <p:txBody>
          <a:bodyPr spcFirstLastPara="1" wrap="square" lIns="91425" tIns="91425" rIns="91425" bIns="91425" anchor="ctr" anchorCtr="0">
            <a:noAutofit/>
          </a:bodyPr>
          <a:lstStyle/>
          <a:p>
            <a:pPr marL="0" marR="0" lvl="0" indent="0" algn="r" defTabSz="914400" rtl="1" eaLnBrk="1" fontAlgn="auto" latinLnBrk="0" hangingPunct="1">
              <a:lnSpc>
                <a:spcPct val="100000"/>
              </a:lnSpc>
              <a:spcBef>
                <a:spcPts val="0"/>
              </a:spcBef>
              <a:spcAft>
                <a:spcPts val="0"/>
              </a:spcAft>
              <a:buClr>
                <a:srgbClr val="073763"/>
              </a:buClr>
              <a:buSzPts val="1400"/>
              <a:buFont typeface="Open Sans"/>
              <a:buNone/>
              <a:tabLst/>
              <a:defRPr/>
            </a:pPr>
            <a:r>
              <a:rPr kumimoji="0" lang="he-IL" sz="1400" b="0" i="0" u="none" strike="noStrike" kern="0" cap="none" spc="0" normalizeH="0" baseline="0" noProof="0" dirty="0">
                <a:ln>
                  <a:noFill/>
                </a:ln>
                <a:solidFill>
                  <a:srgbClr val="073763"/>
                </a:solidFill>
                <a:effectLst/>
                <a:uLnTx/>
                <a:uFillTx/>
                <a:latin typeface="Calibri" panose="020F0502020204030204" pitchFamily="34" charset="0"/>
                <a:ea typeface="Open Sans"/>
                <a:cs typeface="Calibri" panose="020F0502020204030204" pitchFamily="34" charset="0"/>
                <a:sym typeface="Open Sans"/>
              </a:rPr>
              <a:t>המשתמש יוכל להתחבר לאפליקציה מכל מכשיר בכל רגע נתון</a:t>
            </a:r>
          </a:p>
        </p:txBody>
      </p:sp>
      <p:sp>
        <p:nvSpPr>
          <p:cNvPr id="2338" name="Google Shape;2338;p49"/>
          <p:cNvSpPr/>
          <p:nvPr/>
        </p:nvSpPr>
        <p:spPr>
          <a:xfrm>
            <a:off x="4001082" y="2850183"/>
            <a:ext cx="3517200" cy="4758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עלות</a:t>
            </a:r>
            <a:endParaRPr sz="1600" b="1" i="0" u="none" strike="noStrike" cap="none"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339" name="Google Shape;2339;p49"/>
          <p:cNvSpPr/>
          <p:nvPr/>
        </p:nvSpPr>
        <p:spPr>
          <a:xfrm>
            <a:off x="3560855" y="3151491"/>
            <a:ext cx="3957727" cy="4758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None/>
            </a:pPr>
            <a:r>
              <a:rPr lang="he-IL" dirty="0">
                <a:solidFill>
                  <a:schemeClr val="dk2"/>
                </a:solidFill>
                <a:latin typeface="Calibri" panose="020F0502020204030204" pitchFamily="34" charset="0"/>
                <a:ea typeface="Open Sans"/>
                <a:cs typeface="Calibri" panose="020F0502020204030204" pitchFamily="34" charset="0"/>
                <a:sym typeface="Open Sans"/>
              </a:rPr>
              <a:t>המערכת תהיה זולה למשתמש ונגישה לכלל האוכלוסייה</a:t>
            </a:r>
            <a:endParaRPr dirty="0">
              <a:solidFill>
                <a:schemeClr val="dk2"/>
              </a:solidFill>
              <a:latin typeface="Calibri" panose="020F0502020204030204" pitchFamily="34" charset="0"/>
              <a:ea typeface="Open Sans"/>
              <a:cs typeface="Calibri" panose="020F0502020204030204" pitchFamily="34" charset="0"/>
              <a:sym typeface="Open Sans"/>
            </a:endParaRPr>
          </a:p>
        </p:txBody>
      </p:sp>
      <p:sp>
        <p:nvSpPr>
          <p:cNvPr id="2340" name="Google Shape;2340;p49"/>
          <p:cNvSpPr/>
          <p:nvPr/>
        </p:nvSpPr>
        <p:spPr>
          <a:xfrm>
            <a:off x="4001082" y="3619063"/>
            <a:ext cx="3517200" cy="4758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None/>
            </a:pPr>
            <a:r>
              <a:rPr lang="he-IL" sz="1600" b="1" i="0" u="none" strike="noStrike" cap="none" dirty="0">
                <a:solidFill>
                  <a:schemeClr val="dk2"/>
                </a:solidFill>
                <a:latin typeface="Calibri" panose="020F0502020204030204" pitchFamily="34" charset="0"/>
                <a:ea typeface="Overpass Black"/>
                <a:cs typeface="Calibri" panose="020F0502020204030204" pitchFamily="34" charset="0"/>
                <a:sym typeface="Overpass Black"/>
              </a:rPr>
              <a:t>נפח האפ</a:t>
            </a: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ליקציה</a:t>
            </a:r>
            <a:endParaRPr sz="1600" b="1" i="0" u="none" strike="noStrike" cap="none"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341" name="Google Shape;2341;p49"/>
          <p:cNvSpPr/>
          <p:nvPr/>
        </p:nvSpPr>
        <p:spPr>
          <a:xfrm>
            <a:off x="4001082" y="3926362"/>
            <a:ext cx="3517200" cy="4758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None/>
            </a:pPr>
            <a:r>
              <a:rPr lang="he-IL" dirty="0">
                <a:solidFill>
                  <a:schemeClr val="dk2"/>
                </a:solidFill>
                <a:latin typeface="Calibri" panose="020F0502020204030204" pitchFamily="34" charset="0"/>
                <a:ea typeface="Open Sans"/>
                <a:cs typeface="Calibri" panose="020F0502020204030204" pitchFamily="34" charset="0"/>
                <a:sym typeface="Open Sans"/>
              </a:rPr>
              <a:t>נפח האפליקציה לא יהיה כבד על מנת שיוכל להימצא על פלאפון נייד ולספק נתונים בזריזות</a:t>
            </a:r>
            <a:endParaRPr dirty="0">
              <a:solidFill>
                <a:schemeClr val="dk2"/>
              </a:solidFill>
              <a:latin typeface="Calibri" panose="020F0502020204030204" pitchFamily="34" charset="0"/>
              <a:ea typeface="Open Sans"/>
              <a:cs typeface="Calibri" panose="020F0502020204030204" pitchFamily="34" charset="0"/>
              <a:sym typeface="Open Sans"/>
            </a:endParaRPr>
          </a:p>
        </p:txBody>
      </p:sp>
      <p:pic>
        <p:nvPicPr>
          <p:cNvPr id="2342" name="Google Shape;2342;p49"/>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343" name="Google Shape;2343;p49"/>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344" name="Google Shape;2344;p49"/>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345" name="Google Shape;2345;p49"/>
          <p:cNvPicPr preferRelativeResize="0"/>
          <p:nvPr/>
        </p:nvPicPr>
        <p:blipFill rotWithShape="1">
          <a:blip r:embed="rId6">
            <a:alphaModFix/>
          </a:blip>
          <a:srcRect/>
          <a:stretch/>
        </p:blipFill>
        <p:spPr>
          <a:xfrm rot="-6050340" flipH="1">
            <a:off x="1764940" y="2435164"/>
            <a:ext cx="608445" cy="1503862"/>
          </a:xfrm>
          <a:prstGeom prst="rect">
            <a:avLst/>
          </a:prstGeom>
          <a:noFill/>
          <a:ln>
            <a:noFill/>
          </a:ln>
        </p:spPr>
      </p:pic>
      <p:sp>
        <p:nvSpPr>
          <p:cNvPr id="2348" name="Google Shape;2348;p49"/>
          <p:cNvSpPr txBox="1"/>
          <p:nvPr/>
        </p:nvSpPr>
        <p:spPr>
          <a:xfrm>
            <a:off x="7325973" y="284759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4"/>
                </a:solidFill>
                <a:latin typeface="Overpass Black"/>
                <a:ea typeface="Overpass Black"/>
                <a:cs typeface="Overpass Black"/>
                <a:sym typeface="Overpass Black"/>
              </a:rPr>
              <a:t>03</a:t>
            </a:r>
            <a:endParaRPr sz="3000" b="0" i="0" u="none" strike="noStrike" cap="none">
              <a:solidFill>
                <a:schemeClr val="accent4"/>
              </a:solidFill>
              <a:latin typeface="Arial"/>
              <a:ea typeface="Arial"/>
              <a:cs typeface="Arial"/>
              <a:sym typeface="Arial"/>
            </a:endParaRPr>
          </a:p>
        </p:txBody>
      </p:sp>
      <p:sp>
        <p:nvSpPr>
          <p:cNvPr id="2349" name="Google Shape;2349;p49"/>
          <p:cNvSpPr txBox="1"/>
          <p:nvPr/>
        </p:nvSpPr>
        <p:spPr>
          <a:xfrm>
            <a:off x="7325973" y="3619153"/>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3"/>
                </a:solidFill>
                <a:latin typeface="Overpass Black"/>
                <a:ea typeface="Overpass Black"/>
                <a:cs typeface="Overpass Black"/>
                <a:sym typeface="Overpass Black"/>
              </a:rPr>
              <a:t>04</a:t>
            </a:r>
            <a:endParaRPr sz="3000" b="0" i="0" u="none" strike="noStrike" cap="none">
              <a:solidFill>
                <a:schemeClr val="accent3"/>
              </a:solidFill>
              <a:latin typeface="Arial"/>
              <a:ea typeface="Arial"/>
              <a:cs typeface="Arial"/>
              <a:sym typeface="Arial"/>
            </a:endParaRPr>
          </a:p>
        </p:txBody>
      </p:sp>
      <p:grpSp>
        <p:nvGrpSpPr>
          <p:cNvPr id="2350" name="Google Shape;2350;p49"/>
          <p:cNvGrpSpPr/>
          <p:nvPr/>
        </p:nvGrpSpPr>
        <p:grpSpPr>
          <a:xfrm>
            <a:off x="1891460" y="4171795"/>
            <a:ext cx="479864" cy="397089"/>
            <a:chOff x="4147560" y="1627920"/>
            <a:chExt cx="479864" cy="397089"/>
          </a:xfrm>
        </p:grpSpPr>
        <p:sp>
          <p:nvSpPr>
            <p:cNvPr id="2351" name="Google Shape;2351;p49"/>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9"/>
          <p:cNvSpPr txBox="1">
            <a:spLocks noGrp="1"/>
          </p:cNvSpPr>
          <p:nvPr>
            <p:ph type="ctrTitle"/>
          </p:nvPr>
        </p:nvSpPr>
        <p:spPr>
          <a:xfrm>
            <a:off x="735750" y="374512"/>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דרישות פונקציונליות ולא פונקציונליות </a:t>
            </a:r>
            <a:endParaRPr dirty="0">
              <a:latin typeface="Calibri" panose="020F0502020204030204" pitchFamily="34" charset="0"/>
              <a:cs typeface="Calibri" panose="020F0502020204030204" pitchFamily="34" charset="0"/>
            </a:endParaRPr>
          </a:p>
        </p:txBody>
      </p:sp>
      <p:grpSp>
        <p:nvGrpSpPr>
          <p:cNvPr id="2355" name="Google Shape;2355;p49"/>
          <p:cNvGrpSpPr/>
          <p:nvPr/>
        </p:nvGrpSpPr>
        <p:grpSpPr>
          <a:xfrm>
            <a:off x="756928" y="1349375"/>
            <a:ext cx="2638747" cy="2732027"/>
            <a:chOff x="756928" y="1349375"/>
            <a:chExt cx="2638747" cy="2732027"/>
          </a:xfrm>
        </p:grpSpPr>
        <p:sp>
          <p:nvSpPr>
            <p:cNvPr id="2356"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7"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8"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sp>
        <p:nvSpPr>
          <p:cNvPr id="2" name="Google Shape;2346;p49">
            <a:extLst>
              <a:ext uri="{FF2B5EF4-FFF2-40B4-BE49-F238E27FC236}">
                <a16:creationId xmlns:a16="http://schemas.microsoft.com/office/drawing/2014/main" id="{E89A0B1A-EC1D-39E2-2519-9C2690F2B8E7}"/>
              </a:ext>
            </a:extLst>
          </p:cNvPr>
          <p:cNvSpPr txBox="1"/>
          <p:nvPr/>
        </p:nvSpPr>
        <p:spPr>
          <a:xfrm>
            <a:off x="7325973" y="1293299"/>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sz="3000" b="0" i="0" u="none" strike="noStrike" cap="none">
              <a:solidFill>
                <a:schemeClr val="accent5"/>
              </a:solidFill>
              <a:latin typeface="Arial"/>
              <a:ea typeface="Arial"/>
              <a:cs typeface="Arial"/>
              <a:sym typeface="Arial"/>
            </a:endParaRPr>
          </a:p>
        </p:txBody>
      </p:sp>
      <p:sp>
        <p:nvSpPr>
          <p:cNvPr id="3" name="Google Shape;2347;p49">
            <a:extLst>
              <a:ext uri="{FF2B5EF4-FFF2-40B4-BE49-F238E27FC236}">
                <a16:creationId xmlns:a16="http://schemas.microsoft.com/office/drawing/2014/main" id="{15EA51FA-004E-5F67-F30F-CFDF7F29CB14}"/>
              </a:ext>
            </a:extLst>
          </p:cNvPr>
          <p:cNvSpPr txBox="1"/>
          <p:nvPr/>
        </p:nvSpPr>
        <p:spPr>
          <a:xfrm>
            <a:off x="7325973" y="2068749"/>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02</a:t>
            </a:r>
            <a:endParaRPr sz="3000" b="0" i="0" u="none" strike="noStrike" cap="none">
              <a:solidFill>
                <a:schemeClr val="accent6"/>
              </a:solidFill>
              <a:latin typeface="Arial"/>
              <a:ea typeface="Arial"/>
              <a:cs typeface="Arial"/>
              <a:sym typeface="Arial"/>
            </a:endParaRPr>
          </a:p>
        </p:txBody>
      </p:sp>
      <p:sp>
        <p:nvSpPr>
          <p:cNvPr id="4" name="Google Shape;2336;p49">
            <a:extLst>
              <a:ext uri="{FF2B5EF4-FFF2-40B4-BE49-F238E27FC236}">
                <a16:creationId xmlns:a16="http://schemas.microsoft.com/office/drawing/2014/main" id="{21775C45-D18F-9ADA-D401-116F52B7EAC7}"/>
              </a:ext>
            </a:extLst>
          </p:cNvPr>
          <p:cNvSpPr/>
          <p:nvPr/>
        </p:nvSpPr>
        <p:spPr>
          <a:xfrm>
            <a:off x="4048593" y="2078433"/>
            <a:ext cx="3517200" cy="475800"/>
          </a:xfrm>
          <a:prstGeom prst="rect">
            <a:avLst/>
          </a:prstGeom>
          <a:noFill/>
          <a:ln>
            <a:noFill/>
          </a:ln>
        </p:spPr>
        <p:txBody>
          <a:bodyPr spcFirstLastPara="1" wrap="square" lIns="91425" tIns="91425" rIns="91425" bIns="91425" anchor="ctr" anchorCtr="0">
            <a:noAutofit/>
          </a:bodyPr>
          <a:lstStyle/>
          <a:p>
            <a:pPr marL="0" marR="0" lvl="0" indent="0" algn="r" defTabSz="914400" rtl="1" eaLnBrk="1" fontAlgn="auto" latinLnBrk="0" hangingPunct="1">
              <a:lnSpc>
                <a:spcPct val="100000"/>
              </a:lnSpc>
              <a:spcBef>
                <a:spcPts val="0"/>
              </a:spcBef>
              <a:spcAft>
                <a:spcPts val="0"/>
              </a:spcAft>
              <a:buClr>
                <a:srgbClr val="073763"/>
              </a:buClr>
              <a:buSzPts val="2400"/>
              <a:buFont typeface="Overpass Black"/>
              <a:buNone/>
              <a:tabLst/>
              <a:defRPr/>
            </a:pPr>
            <a:r>
              <a:rPr kumimoji="0" lang="he-IL" sz="1600" b="1" i="0" u="none" strike="noStrike" kern="0" cap="none" spc="0" normalizeH="0" baseline="0" noProof="0" dirty="0">
                <a:ln>
                  <a:noFill/>
                </a:ln>
                <a:solidFill>
                  <a:srgbClr val="073763"/>
                </a:solidFill>
                <a:effectLst/>
                <a:uLnTx/>
                <a:uFillTx/>
                <a:latin typeface="Calibri" panose="020F0502020204030204" pitchFamily="34" charset="0"/>
                <a:cs typeface="Calibri" panose="020F0502020204030204" pitchFamily="34" charset="0"/>
                <a:sym typeface="Overpass Black"/>
              </a:rPr>
              <a:t>התרעה על החלפת פילטר</a:t>
            </a:r>
          </a:p>
        </p:txBody>
      </p:sp>
      <p:sp>
        <p:nvSpPr>
          <p:cNvPr id="5" name="Google Shape;2337;p49">
            <a:extLst>
              <a:ext uri="{FF2B5EF4-FFF2-40B4-BE49-F238E27FC236}">
                <a16:creationId xmlns:a16="http://schemas.microsoft.com/office/drawing/2014/main" id="{ECCFFAFF-A921-E9F5-0B11-29B7D545B4EF}"/>
              </a:ext>
            </a:extLst>
          </p:cNvPr>
          <p:cNvSpPr/>
          <p:nvPr/>
        </p:nvSpPr>
        <p:spPr>
          <a:xfrm>
            <a:off x="4024112" y="2422349"/>
            <a:ext cx="3517200" cy="475800"/>
          </a:xfrm>
          <a:prstGeom prst="rect">
            <a:avLst/>
          </a:prstGeom>
          <a:noFill/>
          <a:ln>
            <a:noFill/>
          </a:ln>
        </p:spPr>
        <p:txBody>
          <a:bodyPr spcFirstLastPara="1" wrap="square" lIns="91425" tIns="91425" rIns="91425" bIns="91425" anchor="ctr" anchorCtr="0">
            <a:noAutofit/>
          </a:bodyPr>
          <a:lstStyle/>
          <a:p>
            <a:pPr marL="0" marR="0" lvl="0" indent="0" algn="r" defTabSz="914400" rtl="1" eaLnBrk="1" fontAlgn="auto" latinLnBrk="0" hangingPunct="1">
              <a:lnSpc>
                <a:spcPct val="100000"/>
              </a:lnSpc>
              <a:spcBef>
                <a:spcPts val="0"/>
              </a:spcBef>
              <a:spcAft>
                <a:spcPts val="0"/>
              </a:spcAft>
              <a:buClr>
                <a:srgbClr val="073763"/>
              </a:buClr>
              <a:buSzPts val="1400"/>
              <a:buFont typeface="Open Sans"/>
              <a:buNone/>
              <a:tabLst/>
              <a:defRPr/>
            </a:pPr>
            <a:r>
              <a:rPr kumimoji="0" lang="he-IL" sz="1400" b="0" i="0" u="none" strike="noStrike" kern="0" cap="none" spc="0" normalizeH="0" baseline="0" noProof="0" dirty="0">
                <a:ln>
                  <a:noFill/>
                </a:ln>
                <a:solidFill>
                  <a:srgbClr val="073763"/>
                </a:solidFill>
                <a:effectLst/>
                <a:uLnTx/>
                <a:uFillTx/>
                <a:latin typeface="Calibri" panose="020F0502020204030204" pitchFamily="34" charset="0"/>
                <a:ea typeface="Open Sans"/>
                <a:cs typeface="Calibri" panose="020F0502020204030204" pitchFamily="34" charset="0"/>
                <a:sym typeface="Open Sans"/>
              </a:rPr>
              <a:t>המערכת תתריע כאשר כמות הכוסות הממוצעת לפילטר תגיע למכסה שלה</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47" name="Google Shape;2647;p58"/>
          <p:cNvSpPr/>
          <p:nvPr/>
        </p:nvSpPr>
        <p:spPr>
          <a:xfrm rot="3011561">
            <a:off x="8491712" y="4268297"/>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תכנון המערכת</a:t>
            </a:r>
            <a:endParaRPr dirty="0">
              <a:latin typeface="Calibri" panose="020F0502020204030204" pitchFamily="34" charset="0"/>
              <a:cs typeface="Calibri" panose="020F0502020204030204" pitchFamily="34" charset="0"/>
            </a:endParaRPr>
          </a:p>
        </p:txBody>
      </p:sp>
      <p:pic>
        <p:nvPicPr>
          <p:cNvPr id="2" name="Google Shape;2638;p58">
            <a:extLst>
              <a:ext uri="{FF2B5EF4-FFF2-40B4-BE49-F238E27FC236}">
                <a16:creationId xmlns:a16="http://schemas.microsoft.com/office/drawing/2014/main" id="{783ACB93-C21E-3C78-4A7F-A4FE48F57BD5}"/>
              </a:ext>
            </a:extLst>
          </p:cNvPr>
          <p:cNvPicPr preferRelativeResize="0"/>
          <p:nvPr/>
        </p:nvPicPr>
        <p:blipFill>
          <a:blip r:embed="rId3">
            <a:alphaModFix amt="44000"/>
          </a:blip>
          <a:stretch>
            <a:fillRect/>
          </a:stretch>
        </p:blipFill>
        <p:spPr>
          <a:xfrm>
            <a:off x="6255163" y="1185130"/>
            <a:ext cx="1911874" cy="527701"/>
          </a:xfrm>
          <a:prstGeom prst="rect">
            <a:avLst/>
          </a:prstGeom>
          <a:noFill/>
          <a:ln>
            <a:noFill/>
          </a:ln>
        </p:spPr>
      </p:pic>
      <p:sp>
        <p:nvSpPr>
          <p:cNvPr id="3" name="Google Shape;2644;p58">
            <a:extLst>
              <a:ext uri="{FF2B5EF4-FFF2-40B4-BE49-F238E27FC236}">
                <a16:creationId xmlns:a16="http://schemas.microsoft.com/office/drawing/2014/main" id="{B29CFD9E-6664-9BAA-9770-0B3351AD1B35}"/>
              </a:ext>
            </a:extLst>
          </p:cNvPr>
          <p:cNvSpPr txBox="1"/>
          <p:nvPr/>
        </p:nvSpPr>
        <p:spPr>
          <a:xfrm>
            <a:off x="6147600" y="1252272"/>
            <a:ext cx="2127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chemeClr val="dk2"/>
                </a:solidFill>
                <a:latin typeface="Calibri" panose="020F0502020204030204" pitchFamily="34" charset="0"/>
                <a:ea typeface="Overpass Black"/>
                <a:cs typeface="Calibri" panose="020F0502020204030204" pitchFamily="34" charset="0"/>
                <a:sym typeface="Overpass Black"/>
              </a:rPr>
              <a:t>חיישן לכמות הכוסות/ליטרים</a:t>
            </a:r>
            <a:endParaRPr dirty="0">
              <a:solidFill>
                <a:schemeClr val="dk2"/>
              </a:solidFill>
              <a:latin typeface="Calibri" panose="020F0502020204030204" pitchFamily="34" charset="0"/>
              <a:ea typeface="Overpass Black"/>
              <a:cs typeface="Calibri" panose="020F0502020204030204" pitchFamily="34" charset="0"/>
              <a:sym typeface="Overpass Black"/>
            </a:endParaRPr>
          </a:p>
        </p:txBody>
      </p:sp>
      <p:pic>
        <p:nvPicPr>
          <p:cNvPr id="4" name="Google Shape;2637;p58">
            <a:extLst>
              <a:ext uri="{FF2B5EF4-FFF2-40B4-BE49-F238E27FC236}">
                <a16:creationId xmlns:a16="http://schemas.microsoft.com/office/drawing/2014/main" id="{A45E6EF9-8EEC-E3CD-3B0F-C05DABF626C1}"/>
              </a:ext>
            </a:extLst>
          </p:cNvPr>
          <p:cNvPicPr preferRelativeResize="0"/>
          <p:nvPr/>
        </p:nvPicPr>
        <p:blipFill>
          <a:blip r:embed="rId4">
            <a:alphaModFix amt="68000"/>
          </a:blip>
          <a:stretch>
            <a:fillRect/>
          </a:stretch>
        </p:blipFill>
        <p:spPr>
          <a:xfrm>
            <a:off x="3410632" y="1185130"/>
            <a:ext cx="1911874" cy="577799"/>
          </a:xfrm>
          <a:prstGeom prst="rect">
            <a:avLst/>
          </a:prstGeom>
          <a:noFill/>
          <a:ln>
            <a:noFill/>
          </a:ln>
        </p:spPr>
      </p:pic>
      <p:sp>
        <p:nvSpPr>
          <p:cNvPr id="5" name="Google Shape;2642;p58">
            <a:extLst>
              <a:ext uri="{FF2B5EF4-FFF2-40B4-BE49-F238E27FC236}">
                <a16:creationId xmlns:a16="http://schemas.microsoft.com/office/drawing/2014/main" id="{FD9740DC-E515-794A-7BE3-3F8927B42369}"/>
              </a:ext>
            </a:extLst>
          </p:cNvPr>
          <p:cNvSpPr txBox="1"/>
          <p:nvPr/>
        </p:nvSpPr>
        <p:spPr>
          <a:xfrm>
            <a:off x="3303068" y="1304961"/>
            <a:ext cx="2127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2"/>
                </a:solidFill>
                <a:latin typeface="Overpass Black"/>
                <a:ea typeface="Overpass Black"/>
                <a:cs typeface="Overpass Black"/>
                <a:sym typeface="Overpass Black"/>
              </a:rPr>
              <a:t>C</a:t>
            </a:r>
            <a:r>
              <a:rPr lang="en" sz="1600" dirty="0">
                <a:solidFill>
                  <a:schemeClr val="dk2"/>
                </a:solidFill>
                <a:latin typeface="Overpass Black"/>
                <a:ea typeface="Overpass Black"/>
                <a:cs typeface="Overpass Black"/>
                <a:sym typeface="Overpass Black"/>
              </a:rPr>
              <a:t>loud MQTT</a:t>
            </a:r>
            <a:endParaRPr sz="1600" dirty="0">
              <a:solidFill>
                <a:schemeClr val="dk2"/>
              </a:solidFill>
              <a:latin typeface="Overpass Black"/>
              <a:ea typeface="Overpass Black"/>
              <a:cs typeface="Overpass Black"/>
              <a:sym typeface="Overpass Black"/>
            </a:endParaRPr>
          </a:p>
        </p:txBody>
      </p:sp>
      <p:pic>
        <p:nvPicPr>
          <p:cNvPr id="6" name="Picture 12">
            <a:extLst>
              <a:ext uri="{FF2B5EF4-FFF2-40B4-BE49-F238E27FC236}">
                <a16:creationId xmlns:a16="http://schemas.microsoft.com/office/drawing/2014/main" id="{7A6C32FB-129B-7506-1434-82C0259E8F67}"/>
              </a:ext>
            </a:extLst>
          </p:cNvPr>
          <p:cNvPicPr>
            <a:picLocks noChangeAspect="1"/>
          </p:cNvPicPr>
          <p:nvPr/>
        </p:nvPicPr>
        <p:blipFill>
          <a:blip r:embed="rId5"/>
          <a:stretch>
            <a:fillRect/>
          </a:stretch>
        </p:blipFill>
        <p:spPr>
          <a:xfrm>
            <a:off x="1842487" y="2627035"/>
            <a:ext cx="669366" cy="982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70">
            <a:extLst>
              <a:ext uri="{FF2B5EF4-FFF2-40B4-BE49-F238E27FC236}">
                <a16:creationId xmlns:a16="http://schemas.microsoft.com/office/drawing/2014/main" id="{F2C8993C-878C-8DF4-A43F-074ED8D3F9EF}"/>
              </a:ext>
            </a:extLst>
          </p:cNvPr>
          <p:cNvSpPr txBox="1"/>
          <p:nvPr/>
        </p:nvSpPr>
        <p:spPr>
          <a:xfrm rot="18811952">
            <a:off x="1598844" y="1858274"/>
            <a:ext cx="1866762" cy="261610"/>
          </a:xfrm>
          <a:prstGeom prst="rect">
            <a:avLst/>
          </a:prstGeom>
          <a:noFill/>
        </p:spPr>
        <p:txBody>
          <a:bodyPr wrap="square">
            <a:spAutoFit/>
          </a:bodyPr>
          <a:lstStyle/>
          <a:p>
            <a:pPr algn="ctr"/>
            <a:r>
              <a:rPr lang="en-US" sz="1100" dirty="0"/>
              <a:t>Subscribe events</a:t>
            </a:r>
          </a:p>
        </p:txBody>
      </p:sp>
      <p:sp>
        <p:nvSpPr>
          <p:cNvPr id="11" name="TextBox 71">
            <a:extLst>
              <a:ext uri="{FF2B5EF4-FFF2-40B4-BE49-F238E27FC236}">
                <a16:creationId xmlns:a16="http://schemas.microsoft.com/office/drawing/2014/main" id="{99002E2B-DBB3-E72C-75E8-D83ACC81C9E2}"/>
              </a:ext>
            </a:extLst>
          </p:cNvPr>
          <p:cNvSpPr txBox="1"/>
          <p:nvPr/>
        </p:nvSpPr>
        <p:spPr>
          <a:xfrm rot="18811952">
            <a:off x="2200659" y="2202768"/>
            <a:ext cx="1962686" cy="261610"/>
          </a:xfrm>
          <a:prstGeom prst="rect">
            <a:avLst/>
          </a:prstGeom>
          <a:noFill/>
        </p:spPr>
        <p:txBody>
          <a:bodyPr wrap="square">
            <a:spAutoFit/>
          </a:bodyPr>
          <a:lstStyle/>
          <a:p>
            <a:pPr algn="ctr"/>
            <a:r>
              <a:rPr lang="en-US" sz="1100" dirty="0"/>
              <a:t>Publish commands</a:t>
            </a:r>
          </a:p>
        </p:txBody>
      </p:sp>
      <p:pic>
        <p:nvPicPr>
          <p:cNvPr id="13" name="Google Shape;2638;p58">
            <a:extLst>
              <a:ext uri="{FF2B5EF4-FFF2-40B4-BE49-F238E27FC236}">
                <a16:creationId xmlns:a16="http://schemas.microsoft.com/office/drawing/2014/main" id="{306CAD3E-282C-A23C-1E8E-112F49641B22}"/>
              </a:ext>
            </a:extLst>
          </p:cNvPr>
          <p:cNvPicPr preferRelativeResize="0"/>
          <p:nvPr/>
        </p:nvPicPr>
        <p:blipFill>
          <a:blip r:embed="rId3">
            <a:alphaModFix amt="44000"/>
          </a:blip>
          <a:stretch>
            <a:fillRect/>
          </a:stretch>
        </p:blipFill>
        <p:spPr>
          <a:xfrm>
            <a:off x="471821" y="3788495"/>
            <a:ext cx="2126999" cy="1078460"/>
          </a:xfrm>
          <a:prstGeom prst="rect">
            <a:avLst/>
          </a:prstGeom>
          <a:noFill/>
          <a:ln>
            <a:noFill/>
          </a:ln>
        </p:spPr>
      </p:pic>
      <p:cxnSp>
        <p:nvCxnSpPr>
          <p:cNvPr id="15" name="מחבר חץ ישר 14">
            <a:extLst>
              <a:ext uri="{FF2B5EF4-FFF2-40B4-BE49-F238E27FC236}">
                <a16:creationId xmlns:a16="http://schemas.microsoft.com/office/drawing/2014/main" id="{0D2124F3-EB56-EF27-F1AB-275F15C7B8A1}"/>
              </a:ext>
            </a:extLst>
          </p:cNvPr>
          <p:cNvCxnSpPr>
            <a:cxnSpLocks/>
          </p:cNvCxnSpPr>
          <p:nvPr/>
        </p:nvCxnSpPr>
        <p:spPr>
          <a:xfrm flipH="1">
            <a:off x="2145084" y="1567966"/>
            <a:ext cx="1153426" cy="1167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CCDA0F7B-CF5B-08D4-1602-28852009B6AD}"/>
              </a:ext>
            </a:extLst>
          </p:cNvPr>
          <p:cNvCxnSpPr>
            <a:cxnSpLocks/>
          </p:cNvCxnSpPr>
          <p:nvPr/>
        </p:nvCxnSpPr>
        <p:spPr>
          <a:xfrm flipV="1">
            <a:off x="2424446" y="1726081"/>
            <a:ext cx="1020147"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oogle Shape;2638;p58">
            <a:extLst>
              <a:ext uri="{FF2B5EF4-FFF2-40B4-BE49-F238E27FC236}">
                <a16:creationId xmlns:a16="http://schemas.microsoft.com/office/drawing/2014/main" id="{777ED3F1-3587-D203-505D-52555EC4564F}"/>
              </a:ext>
            </a:extLst>
          </p:cNvPr>
          <p:cNvPicPr preferRelativeResize="0"/>
          <p:nvPr/>
        </p:nvPicPr>
        <p:blipFill>
          <a:blip r:embed="rId3">
            <a:alphaModFix amt="44000"/>
          </a:blip>
          <a:stretch>
            <a:fillRect/>
          </a:stretch>
        </p:blipFill>
        <p:spPr>
          <a:xfrm>
            <a:off x="2625558" y="3716322"/>
            <a:ext cx="2126999" cy="1078460"/>
          </a:xfrm>
          <a:prstGeom prst="rect">
            <a:avLst/>
          </a:prstGeom>
          <a:noFill/>
          <a:ln>
            <a:noFill/>
          </a:ln>
          <a:effectLst>
            <a:reflection endPos="65000" dist="50800" dir="5400000" sy="-100000" algn="bl" rotWithShape="0"/>
          </a:effectLst>
        </p:spPr>
      </p:pic>
      <p:sp>
        <p:nvSpPr>
          <p:cNvPr id="22" name="Google Shape;2644;p58">
            <a:extLst>
              <a:ext uri="{FF2B5EF4-FFF2-40B4-BE49-F238E27FC236}">
                <a16:creationId xmlns:a16="http://schemas.microsoft.com/office/drawing/2014/main" id="{B4592240-4E6D-9626-A6AD-0491592E8530}"/>
              </a:ext>
            </a:extLst>
          </p:cNvPr>
          <p:cNvSpPr txBox="1"/>
          <p:nvPr/>
        </p:nvSpPr>
        <p:spPr>
          <a:xfrm>
            <a:off x="2679034" y="4050038"/>
            <a:ext cx="2127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chemeClr val="dk2"/>
                </a:solidFill>
                <a:latin typeface="Calibri" panose="020F0502020204030204" pitchFamily="34" charset="0"/>
                <a:ea typeface="Overpass Black"/>
                <a:cs typeface="Calibri" panose="020F0502020204030204" pitchFamily="34" charset="0"/>
                <a:sym typeface="Overpass Black"/>
              </a:rPr>
              <a:t>קבלת התראה על הצורך בהחלפת פילטר</a:t>
            </a:r>
            <a:endParaRPr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3" name="Google Shape;2644;p58">
            <a:extLst>
              <a:ext uri="{FF2B5EF4-FFF2-40B4-BE49-F238E27FC236}">
                <a16:creationId xmlns:a16="http://schemas.microsoft.com/office/drawing/2014/main" id="{4E23A2C3-A3C7-DFEA-A4F1-48039B76952D}"/>
              </a:ext>
            </a:extLst>
          </p:cNvPr>
          <p:cNvSpPr txBox="1"/>
          <p:nvPr/>
        </p:nvSpPr>
        <p:spPr>
          <a:xfrm>
            <a:off x="443704" y="3832105"/>
            <a:ext cx="2127000" cy="10796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chemeClr val="dk2"/>
                </a:solidFill>
                <a:latin typeface="Calibri" panose="020F0502020204030204" pitchFamily="34" charset="0"/>
                <a:ea typeface="Overpass Black"/>
                <a:cs typeface="Calibri" panose="020F0502020204030204" pitchFamily="34" charset="0"/>
                <a:sym typeface="Overpass Black"/>
              </a:rPr>
              <a:t>סטטוס כמות הכוסות/ליטרים הראויים לשתייה</a:t>
            </a:r>
            <a:endParaRPr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4" name="TextBox 72">
            <a:extLst>
              <a:ext uri="{FF2B5EF4-FFF2-40B4-BE49-F238E27FC236}">
                <a16:creationId xmlns:a16="http://schemas.microsoft.com/office/drawing/2014/main" id="{84214DE6-099F-41CA-5BE3-A42DDB0021F5}"/>
              </a:ext>
            </a:extLst>
          </p:cNvPr>
          <p:cNvSpPr txBox="1"/>
          <p:nvPr/>
        </p:nvSpPr>
        <p:spPr>
          <a:xfrm rot="2933150">
            <a:off x="5038435" y="1901396"/>
            <a:ext cx="1936994" cy="261610"/>
          </a:xfrm>
          <a:prstGeom prst="rect">
            <a:avLst/>
          </a:prstGeom>
          <a:noFill/>
        </p:spPr>
        <p:txBody>
          <a:bodyPr wrap="square">
            <a:spAutoFit/>
          </a:bodyPr>
          <a:lstStyle/>
          <a:p>
            <a:pPr algn="ctr"/>
            <a:r>
              <a:rPr lang="en-US" sz="1100" dirty="0"/>
              <a:t>Subscribe commands</a:t>
            </a:r>
          </a:p>
        </p:txBody>
      </p:sp>
      <p:sp>
        <p:nvSpPr>
          <p:cNvPr id="25" name="TextBox 78">
            <a:extLst>
              <a:ext uri="{FF2B5EF4-FFF2-40B4-BE49-F238E27FC236}">
                <a16:creationId xmlns:a16="http://schemas.microsoft.com/office/drawing/2014/main" id="{034100F7-4884-1106-E31A-B776438A7B0A}"/>
              </a:ext>
            </a:extLst>
          </p:cNvPr>
          <p:cNvSpPr txBox="1"/>
          <p:nvPr/>
        </p:nvSpPr>
        <p:spPr>
          <a:xfrm rot="2968665">
            <a:off x="4704896" y="2242294"/>
            <a:ext cx="1539606" cy="307777"/>
          </a:xfrm>
          <a:prstGeom prst="rect">
            <a:avLst/>
          </a:prstGeom>
          <a:noFill/>
        </p:spPr>
        <p:txBody>
          <a:bodyPr wrap="square">
            <a:spAutoFit/>
          </a:bodyPr>
          <a:lstStyle/>
          <a:p>
            <a:pPr algn="ctr"/>
            <a:r>
              <a:rPr lang="en-US" sz="1100" dirty="0"/>
              <a:t>Publish</a:t>
            </a:r>
            <a:r>
              <a:rPr lang="en-US" dirty="0"/>
              <a:t> </a:t>
            </a:r>
            <a:r>
              <a:rPr lang="en-US" sz="1100" dirty="0"/>
              <a:t>events</a:t>
            </a:r>
            <a:endParaRPr lang="en-US" dirty="0"/>
          </a:p>
        </p:txBody>
      </p:sp>
      <p:cxnSp>
        <p:nvCxnSpPr>
          <p:cNvPr id="26" name="מחבר חץ ישר 25">
            <a:extLst>
              <a:ext uri="{FF2B5EF4-FFF2-40B4-BE49-F238E27FC236}">
                <a16:creationId xmlns:a16="http://schemas.microsoft.com/office/drawing/2014/main" id="{712E9943-9844-D715-20ED-A0024ED993BE}"/>
              </a:ext>
            </a:extLst>
          </p:cNvPr>
          <p:cNvCxnSpPr>
            <a:cxnSpLocks/>
          </p:cNvCxnSpPr>
          <p:nvPr/>
        </p:nvCxnSpPr>
        <p:spPr>
          <a:xfrm flipH="1">
            <a:off x="1629846" y="3605471"/>
            <a:ext cx="212641" cy="32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חץ ישר 28">
            <a:extLst>
              <a:ext uri="{FF2B5EF4-FFF2-40B4-BE49-F238E27FC236}">
                <a16:creationId xmlns:a16="http://schemas.microsoft.com/office/drawing/2014/main" id="{592F2E7D-175E-8CF7-5C72-607ABBC6FA86}"/>
              </a:ext>
            </a:extLst>
          </p:cNvPr>
          <p:cNvCxnSpPr>
            <a:cxnSpLocks/>
          </p:cNvCxnSpPr>
          <p:nvPr/>
        </p:nvCxnSpPr>
        <p:spPr>
          <a:xfrm>
            <a:off x="2443829" y="3650811"/>
            <a:ext cx="235205" cy="27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תמונה 32">
            <a:extLst>
              <a:ext uri="{FF2B5EF4-FFF2-40B4-BE49-F238E27FC236}">
                <a16:creationId xmlns:a16="http://schemas.microsoft.com/office/drawing/2014/main" id="{538F475A-5E10-BAE5-F5A1-CEE076153B2E}"/>
              </a:ext>
            </a:extLst>
          </p:cNvPr>
          <p:cNvPicPr>
            <a:picLocks noChangeAspect="1"/>
          </p:cNvPicPr>
          <p:nvPr/>
        </p:nvPicPr>
        <p:blipFill>
          <a:blip r:embed="rId6"/>
          <a:stretch>
            <a:fillRect/>
          </a:stretch>
        </p:blipFill>
        <p:spPr>
          <a:xfrm>
            <a:off x="5969281" y="2826769"/>
            <a:ext cx="923925" cy="1095375"/>
          </a:xfrm>
          <a:prstGeom prst="rect">
            <a:avLst/>
          </a:prstGeom>
        </p:spPr>
      </p:pic>
      <p:cxnSp>
        <p:nvCxnSpPr>
          <p:cNvPr id="34" name="מחבר חץ ישר 33">
            <a:extLst>
              <a:ext uri="{FF2B5EF4-FFF2-40B4-BE49-F238E27FC236}">
                <a16:creationId xmlns:a16="http://schemas.microsoft.com/office/drawing/2014/main" id="{AE02E63F-B0FA-D051-D269-3404F87DB519}"/>
              </a:ext>
            </a:extLst>
          </p:cNvPr>
          <p:cNvCxnSpPr>
            <a:cxnSpLocks/>
          </p:cNvCxnSpPr>
          <p:nvPr/>
        </p:nvCxnSpPr>
        <p:spPr>
          <a:xfrm flipH="1">
            <a:off x="2145001" y="1566035"/>
            <a:ext cx="1153426" cy="1167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מחבר חץ ישר 34">
            <a:extLst>
              <a:ext uri="{FF2B5EF4-FFF2-40B4-BE49-F238E27FC236}">
                <a16:creationId xmlns:a16="http://schemas.microsoft.com/office/drawing/2014/main" id="{F6F2C620-8547-86D8-EA2B-486D39911130}"/>
              </a:ext>
            </a:extLst>
          </p:cNvPr>
          <p:cNvCxnSpPr>
            <a:cxnSpLocks/>
          </p:cNvCxnSpPr>
          <p:nvPr/>
        </p:nvCxnSpPr>
        <p:spPr>
          <a:xfrm flipV="1">
            <a:off x="2424363" y="1724150"/>
            <a:ext cx="1020147"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חץ ישר 35">
            <a:extLst>
              <a:ext uri="{FF2B5EF4-FFF2-40B4-BE49-F238E27FC236}">
                <a16:creationId xmlns:a16="http://schemas.microsoft.com/office/drawing/2014/main" id="{4933D6D2-63E1-B1B0-7132-ADD590B50D95}"/>
              </a:ext>
            </a:extLst>
          </p:cNvPr>
          <p:cNvCxnSpPr>
            <a:cxnSpLocks/>
          </p:cNvCxnSpPr>
          <p:nvPr/>
        </p:nvCxnSpPr>
        <p:spPr>
          <a:xfrm>
            <a:off x="5392933" y="1638517"/>
            <a:ext cx="942961" cy="1049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מחבר חץ ישר 36">
            <a:extLst>
              <a:ext uri="{FF2B5EF4-FFF2-40B4-BE49-F238E27FC236}">
                <a16:creationId xmlns:a16="http://schemas.microsoft.com/office/drawing/2014/main" id="{34F0777D-86B2-DD26-7B66-FE0D128305D4}"/>
              </a:ext>
            </a:extLst>
          </p:cNvPr>
          <p:cNvCxnSpPr>
            <a:cxnSpLocks/>
          </p:cNvCxnSpPr>
          <p:nvPr/>
        </p:nvCxnSpPr>
        <p:spPr>
          <a:xfrm flipH="1" flipV="1">
            <a:off x="5206444" y="1769397"/>
            <a:ext cx="873052" cy="973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מחבר חץ ישר 46">
            <a:extLst>
              <a:ext uri="{FF2B5EF4-FFF2-40B4-BE49-F238E27FC236}">
                <a16:creationId xmlns:a16="http://schemas.microsoft.com/office/drawing/2014/main" id="{F501C7FA-2ED8-3F3D-197B-5E5BA0325FA1}"/>
              </a:ext>
            </a:extLst>
          </p:cNvPr>
          <p:cNvCxnSpPr>
            <a:cxnSpLocks/>
          </p:cNvCxnSpPr>
          <p:nvPr/>
        </p:nvCxnSpPr>
        <p:spPr>
          <a:xfrm flipV="1">
            <a:off x="6619203" y="1883263"/>
            <a:ext cx="510074" cy="998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pic>
        <p:nvPicPr>
          <p:cNvPr id="2444" name="Google Shape;2444;p52"/>
          <p:cNvPicPr preferRelativeResize="0"/>
          <p:nvPr/>
        </p:nvPicPr>
        <p:blipFill>
          <a:blip r:embed="rId3">
            <a:alphaModFix amt="72000"/>
          </a:blip>
          <a:stretch>
            <a:fillRect/>
          </a:stretch>
        </p:blipFill>
        <p:spPr>
          <a:xfrm>
            <a:off x="1652336" y="829986"/>
            <a:ext cx="1732547" cy="604207"/>
          </a:xfrm>
          <a:prstGeom prst="rect">
            <a:avLst/>
          </a:prstGeom>
          <a:noFill/>
          <a:ln>
            <a:noFill/>
          </a:ln>
        </p:spPr>
      </p:pic>
      <p:pic>
        <p:nvPicPr>
          <p:cNvPr id="2445" name="Google Shape;2445;p52"/>
          <p:cNvPicPr preferRelativeResize="0"/>
          <p:nvPr/>
        </p:nvPicPr>
        <p:blipFill>
          <a:blip r:embed="rId4">
            <a:alphaModFix amt="71000"/>
          </a:blip>
          <a:stretch>
            <a:fillRect/>
          </a:stretch>
        </p:blipFill>
        <p:spPr>
          <a:xfrm>
            <a:off x="5435958" y="855382"/>
            <a:ext cx="2017739" cy="577801"/>
          </a:xfrm>
          <a:prstGeom prst="rect">
            <a:avLst/>
          </a:prstGeom>
          <a:noFill/>
          <a:ln>
            <a:noFill/>
          </a:ln>
        </p:spPr>
      </p:pic>
      <p:sp>
        <p:nvSpPr>
          <p:cNvPr id="2474" name="Google Shape;2474;p52"/>
          <p:cNvSpPr txBox="1"/>
          <p:nvPr/>
        </p:nvSpPr>
        <p:spPr>
          <a:xfrm>
            <a:off x="5320667" y="953709"/>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verpass Black"/>
                <a:ea typeface="Overpass Black"/>
                <a:cs typeface="Overpass Black"/>
                <a:sym typeface="Overpass Black"/>
              </a:rPr>
              <a:t>Activity diagram</a:t>
            </a:r>
            <a:endParaRPr dirty="0">
              <a:solidFill>
                <a:schemeClr val="dk2"/>
              </a:solidFill>
              <a:latin typeface="Overpass Black"/>
              <a:ea typeface="Overpass Black"/>
              <a:cs typeface="Overpass Black"/>
              <a:sym typeface="Overpass Black"/>
            </a:endParaRPr>
          </a:p>
        </p:txBody>
      </p:sp>
      <p:sp>
        <p:nvSpPr>
          <p:cNvPr id="2476" name="Google Shape;2476;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chemeClr val="dk2"/>
                </a:solidFill>
                <a:latin typeface="Calibri" panose="020F0502020204030204" pitchFamily="34" charset="0"/>
                <a:cs typeface="Calibri" panose="020F0502020204030204" pitchFamily="34" charset="0"/>
              </a:rPr>
              <a:t>עיצוב ותכנון</a:t>
            </a:r>
            <a:endParaRPr dirty="0">
              <a:solidFill>
                <a:schemeClr val="dk2"/>
              </a:solidFill>
              <a:latin typeface="Calibri" panose="020F0502020204030204" pitchFamily="34" charset="0"/>
              <a:cs typeface="Calibri" panose="020F0502020204030204" pitchFamily="34" charset="0"/>
            </a:endParaRPr>
          </a:p>
        </p:txBody>
      </p:sp>
      <p:sp>
        <p:nvSpPr>
          <p:cNvPr id="2" name="Google Shape;2474;p52">
            <a:extLst>
              <a:ext uri="{FF2B5EF4-FFF2-40B4-BE49-F238E27FC236}">
                <a16:creationId xmlns:a16="http://schemas.microsoft.com/office/drawing/2014/main" id="{2FCD66DD-8120-A979-1A84-CAA3CD46476E}"/>
              </a:ext>
            </a:extLst>
          </p:cNvPr>
          <p:cNvSpPr txBox="1"/>
          <p:nvPr/>
        </p:nvSpPr>
        <p:spPr>
          <a:xfrm>
            <a:off x="1208261" y="928659"/>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verpass Black"/>
                <a:ea typeface="Overpass Black"/>
                <a:cs typeface="Overpass Black"/>
                <a:sym typeface="Overpass Black"/>
              </a:rPr>
              <a:t>Use case diagram</a:t>
            </a:r>
            <a:endParaRPr dirty="0">
              <a:solidFill>
                <a:schemeClr val="dk2"/>
              </a:solidFill>
              <a:latin typeface="Overpass Black"/>
              <a:ea typeface="Overpass Black"/>
              <a:cs typeface="Overpass Black"/>
              <a:sym typeface="Overpass Black"/>
            </a:endParaRPr>
          </a:p>
        </p:txBody>
      </p:sp>
      <p:pic>
        <p:nvPicPr>
          <p:cNvPr id="3" name="תמונה 2">
            <a:extLst>
              <a:ext uri="{FF2B5EF4-FFF2-40B4-BE49-F238E27FC236}">
                <a16:creationId xmlns:a16="http://schemas.microsoft.com/office/drawing/2014/main" id="{92ED7DD3-F0C5-41A9-A979-97085CD1D7D2}"/>
              </a:ext>
            </a:extLst>
          </p:cNvPr>
          <p:cNvPicPr>
            <a:picLocks noChangeAspect="1"/>
          </p:cNvPicPr>
          <p:nvPr/>
        </p:nvPicPr>
        <p:blipFill>
          <a:blip r:embed="rId5"/>
          <a:stretch>
            <a:fillRect/>
          </a:stretch>
        </p:blipFill>
        <p:spPr>
          <a:xfrm>
            <a:off x="4736857" y="1587178"/>
            <a:ext cx="3454896" cy="3183297"/>
          </a:xfrm>
          <a:prstGeom prst="rect">
            <a:avLst/>
          </a:prstGeom>
        </p:spPr>
      </p:pic>
      <p:pic>
        <p:nvPicPr>
          <p:cNvPr id="4" name="תמונה 3">
            <a:extLst>
              <a:ext uri="{FF2B5EF4-FFF2-40B4-BE49-F238E27FC236}">
                <a16:creationId xmlns:a16="http://schemas.microsoft.com/office/drawing/2014/main" id="{FB082DCB-7DA3-37E3-7926-2207E769B5D5}"/>
              </a:ext>
            </a:extLst>
          </p:cNvPr>
          <p:cNvPicPr>
            <a:picLocks noChangeAspect="1"/>
          </p:cNvPicPr>
          <p:nvPr/>
        </p:nvPicPr>
        <p:blipFill>
          <a:blip r:embed="rId6"/>
          <a:stretch>
            <a:fillRect/>
          </a:stretch>
        </p:blipFill>
        <p:spPr>
          <a:xfrm>
            <a:off x="328411" y="1769788"/>
            <a:ext cx="4242734" cy="1603923"/>
          </a:xfrm>
          <a:prstGeom prst="rect">
            <a:avLst/>
          </a:prstGeom>
        </p:spPr>
      </p:pic>
      <p:sp>
        <p:nvSpPr>
          <p:cNvPr id="6" name="Google Shape;2476;p52">
            <a:extLst>
              <a:ext uri="{FF2B5EF4-FFF2-40B4-BE49-F238E27FC236}">
                <a16:creationId xmlns:a16="http://schemas.microsoft.com/office/drawing/2014/main" id="{3AC8FEC5-93BC-5D9E-8CD1-078D477FF815}"/>
              </a:ext>
            </a:extLst>
          </p:cNvPr>
          <p:cNvSpPr txBox="1">
            <a:spLocks/>
          </p:cNvSpPr>
          <p:nvPr/>
        </p:nvSpPr>
        <p:spPr>
          <a:xfrm>
            <a:off x="735750"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he-IL">
                <a:latin typeface="Calibri" panose="020F0502020204030204" pitchFamily="34" charset="0"/>
                <a:cs typeface="Calibri" panose="020F0502020204030204" pitchFamily="34" charset="0"/>
              </a:rPr>
              <a:t>עיצוב ותכנון</a:t>
            </a:r>
            <a:endParaRPr lang="he-IL"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pic>
        <p:nvPicPr>
          <p:cNvPr id="2611" name="Google Shape;2611;p57"/>
          <p:cNvPicPr preferRelativeResize="0"/>
          <p:nvPr/>
        </p:nvPicPr>
        <p:blipFill>
          <a:blip r:embed="rId3">
            <a:alphaModFix amt="52000"/>
          </a:blip>
          <a:stretch>
            <a:fillRect/>
          </a:stretch>
        </p:blipFill>
        <p:spPr>
          <a:xfrm rot="-1128982" flipH="1">
            <a:off x="872868" y="1182666"/>
            <a:ext cx="1120485" cy="787016"/>
          </a:xfrm>
          <a:prstGeom prst="rect">
            <a:avLst/>
          </a:prstGeom>
          <a:noFill/>
          <a:ln>
            <a:noFill/>
          </a:ln>
        </p:spPr>
      </p:pic>
      <p:pic>
        <p:nvPicPr>
          <p:cNvPr id="2612" name="Google Shape;2612;p57"/>
          <p:cNvPicPr preferRelativeResize="0"/>
          <p:nvPr/>
        </p:nvPicPr>
        <p:blipFill>
          <a:blip r:embed="rId4">
            <a:alphaModFix amt="52000"/>
          </a:blip>
          <a:stretch>
            <a:fillRect/>
          </a:stretch>
        </p:blipFill>
        <p:spPr>
          <a:xfrm rot="-1128979" flipH="1">
            <a:off x="3592203" y="1204363"/>
            <a:ext cx="1207295" cy="781522"/>
          </a:xfrm>
          <a:prstGeom prst="rect">
            <a:avLst/>
          </a:prstGeom>
          <a:noFill/>
          <a:ln>
            <a:noFill/>
          </a:ln>
        </p:spPr>
      </p:pic>
      <p:pic>
        <p:nvPicPr>
          <p:cNvPr id="2613" name="Google Shape;2613;p57"/>
          <p:cNvPicPr preferRelativeResize="0"/>
          <p:nvPr/>
        </p:nvPicPr>
        <p:blipFill>
          <a:blip r:embed="rId5">
            <a:alphaModFix amt="52000"/>
          </a:blip>
          <a:stretch>
            <a:fillRect/>
          </a:stretch>
        </p:blipFill>
        <p:spPr>
          <a:xfrm rot="-1128991" flipH="1">
            <a:off x="6316671" y="1130000"/>
            <a:ext cx="1270441" cy="892351"/>
          </a:xfrm>
          <a:prstGeom prst="rect">
            <a:avLst/>
          </a:prstGeom>
          <a:noFill/>
          <a:ln>
            <a:noFill/>
          </a:ln>
        </p:spPr>
      </p:pic>
      <p:pic>
        <p:nvPicPr>
          <p:cNvPr id="2614" name="Google Shape;2614;p57"/>
          <p:cNvPicPr preferRelativeResize="0"/>
          <p:nvPr/>
        </p:nvPicPr>
        <p:blipFill>
          <a:blip r:embed="rId4">
            <a:alphaModFix amt="52000"/>
          </a:blip>
          <a:stretch>
            <a:fillRect/>
          </a:stretch>
        </p:blipFill>
        <p:spPr>
          <a:xfrm rot="-1128975" flipH="1">
            <a:off x="2268502" y="3255947"/>
            <a:ext cx="1270444" cy="832908"/>
          </a:xfrm>
          <a:prstGeom prst="rect">
            <a:avLst/>
          </a:prstGeom>
          <a:noFill/>
          <a:ln>
            <a:noFill/>
          </a:ln>
        </p:spPr>
      </p:pic>
      <p:pic>
        <p:nvPicPr>
          <p:cNvPr id="2615" name="Google Shape;2615;p57"/>
          <p:cNvPicPr preferRelativeResize="0"/>
          <p:nvPr/>
        </p:nvPicPr>
        <p:blipFill>
          <a:blip r:embed="rId3">
            <a:alphaModFix amt="52000"/>
          </a:blip>
          <a:stretch>
            <a:fillRect/>
          </a:stretch>
        </p:blipFill>
        <p:spPr>
          <a:xfrm rot="-1128982" flipH="1">
            <a:off x="5038361" y="3307016"/>
            <a:ext cx="1120485" cy="787016"/>
          </a:xfrm>
          <a:prstGeom prst="rect">
            <a:avLst/>
          </a:prstGeom>
          <a:noFill/>
          <a:ln>
            <a:noFill/>
          </a:ln>
        </p:spPr>
      </p:pic>
      <p:sp>
        <p:nvSpPr>
          <p:cNvPr id="2616" name="Google Shape;2616;p57"/>
          <p:cNvSpPr txBox="1"/>
          <p:nvPr/>
        </p:nvSpPr>
        <p:spPr>
          <a:xfrm>
            <a:off x="1144868" y="1357036"/>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בדיקות אינטגרציה</a:t>
            </a:r>
            <a:endParaRPr sz="1600" b="1"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617" name="Google Shape;2617;p57"/>
          <p:cNvSpPr txBox="1"/>
          <p:nvPr/>
        </p:nvSpPr>
        <p:spPr>
          <a:xfrm>
            <a:off x="911510" y="1835425"/>
            <a:ext cx="1930200" cy="522900"/>
          </a:xfrm>
          <a:prstGeom prst="rect">
            <a:avLst/>
          </a:prstGeom>
          <a:noFill/>
          <a:ln>
            <a:noFill/>
          </a:ln>
        </p:spPr>
        <p:txBody>
          <a:bodyPr spcFirstLastPara="1" wrap="square" lIns="91425" tIns="91425" rIns="91425" bIns="91425" anchor="ctr" anchorCtr="0">
            <a:noAutofit/>
          </a:bodyPr>
          <a:lstStyle/>
          <a:p>
            <a:pPr algn="r" rtl="1"/>
            <a:r>
              <a:rPr lang="he-IL" dirty="0">
                <a:solidFill>
                  <a:schemeClr val="dk2"/>
                </a:solidFill>
                <a:latin typeface="Calibri" panose="020F0502020204030204" pitchFamily="34" charset="0"/>
                <a:ea typeface="Open Sans"/>
                <a:cs typeface="Calibri" panose="020F0502020204030204" pitchFamily="34" charset="0"/>
              </a:rPr>
              <a:t>בדיקות אינטגרציה עם האפליקציה</a:t>
            </a:r>
            <a:endParaRPr lang="en-US" dirty="0">
              <a:solidFill>
                <a:schemeClr val="dk2"/>
              </a:solidFill>
              <a:latin typeface="Calibri" panose="020F0502020204030204" pitchFamily="34" charset="0"/>
              <a:ea typeface="Open Sans"/>
              <a:cs typeface="Calibri" panose="020F0502020204030204" pitchFamily="34" charset="0"/>
            </a:endParaRPr>
          </a:p>
        </p:txBody>
      </p:sp>
      <p:sp>
        <p:nvSpPr>
          <p:cNvPr id="2618" name="Google Shape;2618;p57"/>
          <p:cNvSpPr txBox="1"/>
          <p:nvPr/>
        </p:nvSpPr>
        <p:spPr>
          <a:xfrm>
            <a:off x="3174204" y="1375974"/>
            <a:ext cx="1930200" cy="4383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פיתוח התוכנה</a:t>
            </a:r>
            <a:endParaRPr sz="1600" b="1"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620" name="Google Shape;2620;p57"/>
          <p:cNvSpPr txBox="1"/>
          <p:nvPr/>
        </p:nvSpPr>
        <p:spPr>
          <a:xfrm>
            <a:off x="5598603" y="1326435"/>
            <a:ext cx="1930200" cy="4383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התקנה</a:t>
            </a:r>
            <a:endParaRPr sz="1600" b="1"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621" name="Google Shape;2621;p57"/>
          <p:cNvSpPr txBox="1"/>
          <p:nvPr/>
        </p:nvSpPr>
        <p:spPr>
          <a:xfrm>
            <a:off x="6255826" y="1835425"/>
            <a:ext cx="1930200" cy="5229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dirty="0">
                <a:solidFill>
                  <a:schemeClr val="dk2"/>
                </a:solidFill>
                <a:latin typeface="Calibri" panose="020F0502020204030204" pitchFamily="34" charset="0"/>
                <a:ea typeface="Open Sans"/>
                <a:cs typeface="Calibri" panose="020F0502020204030204" pitchFamily="34" charset="0"/>
                <a:sym typeface="Open Sans"/>
              </a:rPr>
              <a:t>התקנת חיישן חכם על גבי מתקני המים</a:t>
            </a:r>
            <a:endParaRPr dirty="0">
              <a:solidFill>
                <a:schemeClr val="dk2"/>
              </a:solidFill>
              <a:latin typeface="Calibri" panose="020F0502020204030204" pitchFamily="34" charset="0"/>
              <a:ea typeface="Open Sans"/>
              <a:cs typeface="Calibri" panose="020F0502020204030204" pitchFamily="34" charset="0"/>
              <a:sym typeface="Open Sans"/>
            </a:endParaRPr>
          </a:p>
        </p:txBody>
      </p:sp>
      <p:sp>
        <p:nvSpPr>
          <p:cNvPr id="2622" name="Google Shape;2622;p57"/>
          <p:cNvSpPr txBox="1"/>
          <p:nvPr/>
        </p:nvSpPr>
        <p:spPr>
          <a:xfrm>
            <a:off x="2477238" y="3481385"/>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בדיקות יחידה</a:t>
            </a:r>
            <a:endParaRPr sz="1600" b="1"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624" name="Google Shape;2624;p57"/>
          <p:cNvSpPr txBox="1"/>
          <p:nvPr/>
        </p:nvSpPr>
        <p:spPr>
          <a:xfrm>
            <a:off x="5144813" y="3481385"/>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dk2"/>
                </a:solidFill>
                <a:latin typeface="Overpass Black"/>
                <a:ea typeface="Overpass Black"/>
                <a:cs typeface="Overpass Black"/>
                <a:sym typeface="Overpass Black"/>
              </a:rPr>
              <a:t>C</a:t>
            </a:r>
            <a:r>
              <a:rPr lang="en" sz="1600" dirty="0">
                <a:solidFill>
                  <a:schemeClr val="dk2"/>
                </a:solidFill>
                <a:latin typeface="Overpass Black"/>
                <a:ea typeface="Overpass Black"/>
                <a:cs typeface="Overpass Black"/>
                <a:sym typeface="Overpass Black"/>
              </a:rPr>
              <a:t>loud MQTT</a:t>
            </a:r>
            <a:endParaRPr sz="1600" dirty="0">
              <a:solidFill>
                <a:schemeClr val="dk2"/>
              </a:solidFill>
              <a:latin typeface="Overpass Black"/>
              <a:ea typeface="Overpass Black"/>
              <a:cs typeface="Overpass Black"/>
              <a:sym typeface="Overpass Black"/>
            </a:endParaRPr>
          </a:p>
        </p:txBody>
      </p:sp>
      <p:sp>
        <p:nvSpPr>
          <p:cNvPr id="2625" name="Google Shape;2625;p57"/>
          <p:cNvSpPr txBox="1"/>
          <p:nvPr/>
        </p:nvSpPr>
        <p:spPr>
          <a:xfrm>
            <a:off x="4326737" y="3992462"/>
            <a:ext cx="2894189" cy="751301"/>
          </a:xfrm>
          <a:prstGeom prst="rect">
            <a:avLst/>
          </a:prstGeom>
          <a:noFill/>
          <a:ln>
            <a:noFill/>
          </a:ln>
        </p:spPr>
        <p:txBody>
          <a:bodyPr spcFirstLastPara="1" wrap="square" lIns="91425" tIns="91425" rIns="91425" bIns="91425" anchor="ctr" anchorCtr="0">
            <a:noAutofit/>
          </a:bodyPr>
          <a:lstStyle/>
          <a:p>
            <a:pPr algn="ctr" rtl="1"/>
            <a:r>
              <a:rPr lang="he-IL" dirty="0">
                <a:solidFill>
                  <a:schemeClr val="dk2"/>
                </a:solidFill>
                <a:latin typeface="Calibri" panose="020F0502020204030204" pitchFamily="34" charset="0"/>
                <a:ea typeface="Open Sans"/>
                <a:cs typeface="Calibri" panose="020F0502020204030204" pitchFamily="34" charset="0"/>
              </a:rPr>
              <a:t>רכישת תכנית </a:t>
            </a:r>
          </a:p>
          <a:p>
            <a:pPr algn="ctr" rtl="1"/>
            <a:r>
              <a:rPr lang="en-US" dirty="0">
                <a:solidFill>
                  <a:schemeClr val="dk2"/>
                </a:solidFill>
                <a:latin typeface="Calibri" panose="020F0502020204030204" pitchFamily="34" charset="0"/>
                <a:ea typeface="Open Sans"/>
                <a:cs typeface="Calibri" panose="020F0502020204030204" pitchFamily="34" charset="0"/>
              </a:rPr>
              <a:t>MQTT</a:t>
            </a:r>
            <a:endParaRPr lang="he-IL" dirty="0">
              <a:solidFill>
                <a:schemeClr val="dk2"/>
              </a:solidFill>
              <a:latin typeface="Calibri" panose="020F0502020204030204" pitchFamily="34" charset="0"/>
              <a:ea typeface="Open Sans"/>
              <a:cs typeface="Calibri" panose="020F0502020204030204" pitchFamily="34" charset="0"/>
            </a:endParaRPr>
          </a:p>
          <a:p>
            <a:pPr algn="ctr" rtl="1"/>
            <a:r>
              <a:rPr lang="he-IL" dirty="0">
                <a:solidFill>
                  <a:schemeClr val="dk2"/>
                </a:solidFill>
                <a:latin typeface="Calibri" panose="020F0502020204030204" pitchFamily="34" charset="0"/>
                <a:ea typeface="Open Sans"/>
                <a:cs typeface="Calibri" panose="020F0502020204030204" pitchFamily="34" charset="0"/>
              </a:rPr>
              <a:t>בהתאם לצרכים והגדרת פרמטרים</a:t>
            </a:r>
            <a:endParaRPr lang="en-US" dirty="0">
              <a:solidFill>
                <a:schemeClr val="dk2"/>
              </a:solidFill>
              <a:latin typeface="Calibri" panose="020F0502020204030204" pitchFamily="34" charset="0"/>
              <a:ea typeface="Open Sans"/>
              <a:cs typeface="Calibri" panose="020F0502020204030204" pitchFamily="34" charset="0"/>
            </a:endParaRPr>
          </a:p>
        </p:txBody>
      </p:sp>
      <p:cxnSp>
        <p:nvCxnSpPr>
          <p:cNvPr id="2626" name="Google Shape;2626;p57"/>
          <p:cNvCxnSpPr/>
          <p:nvPr/>
        </p:nvCxnSpPr>
        <p:spPr>
          <a:xfrm>
            <a:off x="743275" y="2967625"/>
            <a:ext cx="7685400" cy="0"/>
          </a:xfrm>
          <a:prstGeom prst="straightConnector1">
            <a:avLst/>
          </a:prstGeom>
          <a:noFill/>
          <a:ln w="28575" cap="flat" cmpd="sng">
            <a:solidFill>
              <a:schemeClr val="dk2"/>
            </a:solidFill>
            <a:prstDash val="solid"/>
            <a:round/>
            <a:headEnd type="none" w="med" len="med"/>
            <a:tailEnd type="none" w="med" len="med"/>
          </a:ln>
        </p:spPr>
      </p:cxnSp>
      <p:cxnSp>
        <p:nvCxnSpPr>
          <p:cNvPr id="2627" name="Google Shape;2627;p57"/>
          <p:cNvCxnSpPr/>
          <p:nvPr/>
        </p:nvCxnSpPr>
        <p:spPr>
          <a:xfrm rot="10800000">
            <a:off x="990225" y="1540200"/>
            <a:ext cx="0" cy="1486500"/>
          </a:xfrm>
          <a:prstGeom prst="straightConnector1">
            <a:avLst/>
          </a:prstGeom>
          <a:noFill/>
          <a:ln w="28575" cap="flat" cmpd="sng">
            <a:solidFill>
              <a:schemeClr val="dk2"/>
            </a:solidFill>
            <a:prstDash val="solid"/>
            <a:round/>
            <a:headEnd type="oval" w="med" len="med"/>
            <a:tailEnd type="none" w="med" len="med"/>
          </a:ln>
        </p:spPr>
      </p:cxnSp>
      <p:cxnSp>
        <p:nvCxnSpPr>
          <p:cNvPr id="2628" name="Google Shape;2628;p57"/>
          <p:cNvCxnSpPr/>
          <p:nvPr/>
        </p:nvCxnSpPr>
        <p:spPr>
          <a:xfrm rot="10800000">
            <a:off x="2322600" y="2906425"/>
            <a:ext cx="0" cy="1503300"/>
          </a:xfrm>
          <a:prstGeom prst="straightConnector1">
            <a:avLst/>
          </a:prstGeom>
          <a:noFill/>
          <a:ln w="28575" cap="flat" cmpd="sng">
            <a:solidFill>
              <a:schemeClr val="dk2"/>
            </a:solidFill>
            <a:prstDash val="solid"/>
            <a:round/>
            <a:headEnd type="none" w="med" len="med"/>
            <a:tailEnd type="oval" w="med" len="med"/>
          </a:ln>
        </p:spPr>
      </p:cxnSp>
      <p:cxnSp>
        <p:nvCxnSpPr>
          <p:cNvPr id="2629" name="Google Shape;2629;p57"/>
          <p:cNvCxnSpPr/>
          <p:nvPr/>
        </p:nvCxnSpPr>
        <p:spPr>
          <a:xfrm rot="10800000">
            <a:off x="3654975" y="1540200"/>
            <a:ext cx="0" cy="1486500"/>
          </a:xfrm>
          <a:prstGeom prst="straightConnector1">
            <a:avLst/>
          </a:prstGeom>
          <a:noFill/>
          <a:ln w="28575" cap="flat" cmpd="sng">
            <a:solidFill>
              <a:schemeClr val="dk2"/>
            </a:solidFill>
            <a:prstDash val="solid"/>
            <a:round/>
            <a:headEnd type="oval" w="med" len="med"/>
            <a:tailEnd type="none" w="med" len="med"/>
          </a:ln>
        </p:spPr>
      </p:cxnSp>
      <p:cxnSp>
        <p:nvCxnSpPr>
          <p:cNvPr id="2630" name="Google Shape;2630;p57"/>
          <p:cNvCxnSpPr/>
          <p:nvPr/>
        </p:nvCxnSpPr>
        <p:spPr>
          <a:xfrm rot="10800000">
            <a:off x="4987350" y="2906425"/>
            <a:ext cx="0" cy="1503300"/>
          </a:xfrm>
          <a:prstGeom prst="straightConnector1">
            <a:avLst/>
          </a:prstGeom>
          <a:noFill/>
          <a:ln w="28575" cap="flat" cmpd="sng">
            <a:solidFill>
              <a:schemeClr val="dk2"/>
            </a:solidFill>
            <a:prstDash val="solid"/>
            <a:round/>
            <a:headEnd type="none" w="med" len="med"/>
            <a:tailEnd type="oval" w="med" len="med"/>
          </a:ln>
        </p:spPr>
      </p:cxnSp>
      <p:cxnSp>
        <p:nvCxnSpPr>
          <p:cNvPr id="2631" name="Google Shape;2631;p57"/>
          <p:cNvCxnSpPr/>
          <p:nvPr/>
        </p:nvCxnSpPr>
        <p:spPr>
          <a:xfrm rot="10800000">
            <a:off x="6319725" y="1540200"/>
            <a:ext cx="0" cy="1486500"/>
          </a:xfrm>
          <a:prstGeom prst="straightConnector1">
            <a:avLst/>
          </a:prstGeom>
          <a:noFill/>
          <a:ln w="28575" cap="flat" cmpd="sng">
            <a:solidFill>
              <a:schemeClr val="dk2"/>
            </a:solidFill>
            <a:prstDash val="solid"/>
            <a:round/>
            <a:headEnd type="oval" w="med" len="med"/>
            <a:tailEnd type="none" w="med" len="med"/>
          </a:ln>
        </p:spPr>
      </p:cxnSp>
      <p:sp>
        <p:nvSpPr>
          <p:cNvPr id="2632" name="Google Shape;2632;p5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שלבי פיתוח</a:t>
            </a:r>
            <a:endParaRPr dirty="0">
              <a:latin typeface="Calibri" panose="020F0502020204030204" pitchFamily="34" charset="0"/>
              <a:cs typeface="Calibri" panose="020F0502020204030204" pitchFamily="34" charset="0"/>
            </a:endParaRPr>
          </a:p>
        </p:txBody>
      </p:sp>
      <p:cxnSp>
        <p:nvCxnSpPr>
          <p:cNvPr id="5" name="מחבר חץ ישר 4">
            <a:extLst>
              <a:ext uri="{FF2B5EF4-FFF2-40B4-BE49-F238E27FC236}">
                <a16:creationId xmlns:a16="http://schemas.microsoft.com/office/drawing/2014/main" id="{907FEAC9-BBF9-BC07-9314-2366CD87A32C}"/>
              </a:ext>
            </a:extLst>
          </p:cNvPr>
          <p:cNvCxnSpPr/>
          <p:nvPr/>
        </p:nvCxnSpPr>
        <p:spPr>
          <a:xfrm flipH="1">
            <a:off x="433137" y="2967625"/>
            <a:ext cx="7961608" cy="0"/>
          </a:xfrm>
          <a:prstGeom prst="straightConnector1">
            <a:avLst/>
          </a:prstGeom>
          <a:ln w="317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8" name="Google Shape;3108;p67"/>
          <p:cNvSpPr txBox="1">
            <a:spLocks noGrp="1"/>
          </p:cNvSpPr>
          <p:nvPr>
            <p:ph type="subTitle" idx="4294967295"/>
          </p:nvPr>
        </p:nvSpPr>
        <p:spPr>
          <a:xfrm>
            <a:off x="3557856" y="2559208"/>
            <a:ext cx="797400" cy="493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lt1"/>
                </a:solidFill>
              </a:rPr>
              <a:t>859</a:t>
            </a:r>
            <a:endParaRPr sz="2000" b="1">
              <a:solidFill>
                <a:schemeClr val="lt1"/>
              </a:solidFill>
            </a:endParaRPr>
          </a:p>
        </p:txBody>
      </p:sp>
      <p:sp>
        <p:nvSpPr>
          <p:cNvPr id="3109" name="Google Shape;3109;p67"/>
          <p:cNvSpPr txBox="1">
            <a:spLocks noGrp="1"/>
          </p:cNvSpPr>
          <p:nvPr>
            <p:ph type="subTitle" idx="4294967295"/>
          </p:nvPr>
        </p:nvSpPr>
        <p:spPr>
          <a:xfrm>
            <a:off x="4810906" y="2559208"/>
            <a:ext cx="797400" cy="493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lt1"/>
                </a:solidFill>
              </a:rPr>
              <a:t>1000</a:t>
            </a:r>
            <a:endParaRPr sz="2000" b="1">
              <a:solidFill>
                <a:schemeClr val="lt1"/>
              </a:solidFill>
            </a:endParaRPr>
          </a:p>
        </p:txBody>
      </p:sp>
      <p:sp>
        <p:nvSpPr>
          <p:cNvPr id="3110" name="Google Shape;3110;p67"/>
          <p:cNvSpPr txBox="1">
            <a:spLocks noGrp="1"/>
          </p:cNvSpPr>
          <p:nvPr>
            <p:ph type="subTitle" idx="4294967295"/>
          </p:nvPr>
        </p:nvSpPr>
        <p:spPr>
          <a:xfrm>
            <a:off x="4013506" y="3628833"/>
            <a:ext cx="797400" cy="493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lt1"/>
                </a:solidFill>
              </a:rPr>
              <a:t>541</a:t>
            </a:r>
            <a:endParaRPr sz="2000" b="1">
              <a:solidFill>
                <a:schemeClr val="lt1"/>
              </a:solidFill>
            </a:endParaRPr>
          </a:p>
        </p:txBody>
      </p:sp>
      <p:sp>
        <p:nvSpPr>
          <p:cNvPr id="3120" name="Google Shape;3120;p6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מימוש ופיתוח</a:t>
            </a:r>
            <a:endParaRPr dirty="0">
              <a:latin typeface="Calibri" panose="020F0502020204030204" pitchFamily="34" charset="0"/>
              <a:cs typeface="Calibri" panose="020F0502020204030204" pitchFamily="34" charset="0"/>
            </a:endParaRPr>
          </a:p>
        </p:txBody>
      </p:sp>
      <p:pic>
        <p:nvPicPr>
          <p:cNvPr id="3" name="תמונה 2">
            <a:extLst>
              <a:ext uri="{FF2B5EF4-FFF2-40B4-BE49-F238E27FC236}">
                <a16:creationId xmlns:a16="http://schemas.microsoft.com/office/drawing/2014/main" id="{82A5A14C-7DFD-FB67-791C-6B43AE5E701E}"/>
              </a:ext>
            </a:extLst>
          </p:cNvPr>
          <p:cNvPicPr>
            <a:picLocks noChangeAspect="1"/>
          </p:cNvPicPr>
          <p:nvPr/>
        </p:nvPicPr>
        <p:blipFill>
          <a:blip r:embed="rId3"/>
          <a:stretch>
            <a:fillRect/>
          </a:stretch>
        </p:blipFill>
        <p:spPr>
          <a:xfrm>
            <a:off x="6347417" y="921108"/>
            <a:ext cx="1958395" cy="3792397"/>
          </a:xfrm>
          <a:prstGeom prst="rect">
            <a:avLst/>
          </a:prstGeom>
        </p:spPr>
      </p:pic>
      <p:pic>
        <p:nvPicPr>
          <p:cNvPr id="5" name="תמונה 4">
            <a:extLst>
              <a:ext uri="{FF2B5EF4-FFF2-40B4-BE49-F238E27FC236}">
                <a16:creationId xmlns:a16="http://schemas.microsoft.com/office/drawing/2014/main" id="{22C2A6D5-071E-C8BC-164E-7EBF3E87F10A}"/>
              </a:ext>
            </a:extLst>
          </p:cNvPr>
          <p:cNvPicPr>
            <a:picLocks noChangeAspect="1"/>
          </p:cNvPicPr>
          <p:nvPr/>
        </p:nvPicPr>
        <p:blipFill rotWithShape="1">
          <a:blip r:embed="rId4"/>
          <a:srcRect l="21422" t="27045" r="21085" b="10354"/>
          <a:stretch/>
        </p:blipFill>
        <p:spPr>
          <a:xfrm>
            <a:off x="3818700" y="921108"/>
            <a:ext cx="1959214" cy="3792397"/>
          </a:xfrm>
          <a:prstGeom prst="rect">
            <a:avLst/>
          </a:prstGeom>
        </p:spPr>
      </p:pic>
      <p:pic>
        <p:nvPicPr>
          <p:cNvPr id="7" name="תמונה 6">
            <a:extLst>
              <a:ext uri="{FF2B5EF4-FFF2-40B4-BE49-F238E27FC236}">
                <a16:creationId xmlns:a16="http://schemas.microsoft.com/office/drawing/2014/main" id="{20B0B485-12A1-7868-9F0E-D106F97FCB4C}"/>
              </a:ext>
            </a:extLst>
          </p:cNvPr>
          <p:cNvPicPr>
            <a:picLocks noChangeAspect="1"/>
          </p:cNvPicPr>
          <p:nvPr/>
        </p:nvPicPr>
        <p:blipFill rotWithShape="1">
          <a:blip r:embed="rId5"/>
          <a:srcRect l="20391" t="26268" r="21702" b="10284"/>
          <a:stretch/>
        </p:blipFill>
        <p:spPr>
          <a:xfrm>
            <a:off x="1215743" y="909909"/>
            <a:ext cx="1958395" cy="3814794"/>
          </a:xfrm>
          <a:prstGeom prst="rect">
            <a:avLst/>
          </a:prstGeom>
        </p:spPr>
      </p:pic>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9947</TotalTime>
  <Words>499</Words>
  <Application>Microsoft Office PowerPoint</Application>
  <PresentationFormat>‫הצגה על המסך (16:9)</PresentationFormat>
  <Paragraphs>84</Paragraphs>
  <Slides>12</Slides>
  <Notes>12</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12</vt:i4>
      </vt:variant>
    </vt:vector>
  </HeadingPairs>
  <TitlesOfParts>
    <vt:vector size="17" baseType="lpstr">
      <vt:lpstr>Open Sans</vt:lpstr>
      <vt:lpstr>Calibri</vt:lpstr>
      <vt:lpstr>Overpass Black</vt:lpstr>
      <vt:lpstr>Arial</vt:lpstr>
      <vt:lpstr>Aqua Marketing Plan by Slidego</vt:lpstr>
      <vt:lpstr>Smart Water Filter Alert</vt:lpstr>
      <vt:lpstr>מבוא</vt:lpstr>
      <vt:lpstr>מטרות </vt:lpstr>
      <vt:lpstr>בעלי עניין</vt:lpstr>
      <vt:lpstr>דרישות פונקציונליות ולא פונקציונליות </vt:lpstr>
      <vt:lpstr>תכנון המערכת</vt:lpstr>
      <vt:lpstr>עיצוב ותכנון</vt:lpstr>
      <vt:lpstr>שלבי פיתוח</vt:lpstr>
      <vt:lpstr>מימוש ופיתוח</vt:lpstr>
      <vt:lpstr>נושאים נוספים</vt:lpstr>
      <vt:lpstr>GitHub</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 Marketing Plan</dc:title>
  <dc:creator>1</dc:creator>
  <cp:lastModifiedBy>שובל נקש</cp:lastModifiedBy>
  <cp:revision>12</cp:revision>
  <dcterms:modified xsi:type="dcterms:W3CDTF">2022-12-26T10:34:17Z</dcterms:modified>
</cp:coreProperties>
</file>